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0" r:id="rId4"/>
    <p:sldId id="261" r:id="rId5"/>
    <p:sldId id="265" r:id="rId6"/>
    <p:sldId id="264" r:id="rId7"/>
    <p:sldId id="267" r:id="rId8"/>
    <p:sldId id="268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7" r:id="rId18"/>
    <p:sldId id="278" r:id="rId19"/>
    <p:sldId id="276" r:id="rId20"/>
    <p:sldId id="280" r:id="rId21"/>
    <p:sldId id="279" r:id="rId22"/>
    <p:sldId id="286" r:id="rId23"/>
    <p:sldId id="282" r:id="rId24"/>
    <p:sldId id="284" r:id="rId25"/>
    <p:sldId id="285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192">
          <p15:clr>
            <a:srgbClr val="A4A3A4"/>
          </p15:clr>
        </p15:guide>
        <p15:guide id="3" orient="horz" pos="96">
          <p15:clr>
            <a:srgbClr val="A4A3A4"/>
          </p15:clr>
        </p15:guide>
        <p15:guide id="4">
          <p15:clr>
            <a:srgbClr val="A4A3A4"/>
          </p15:clr>
        </p15:guide>
        <p15:guide id="5" pos="48">
          <p15:clr>
            <a:srgbClr val="A4A3A4"/>
          </p15:clr>
        </p15:guide>
        <p15:guide id="6" pos="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7"/>
    <a:srgbClr val="800040"/>
    <a:srgbClr val="FF0080"/>
    <a:srgbClr val="4B3025"/>
    <a:srgbClr val="FFFF66"/>
    <a:srgbClr val="CC66FF"/>
    <a:srgbClr val="6666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39" autoAdjust="0"/>
    <p:restoredTop sz="94364" autoAdjust="0"/>
  </p:normalViewPr>
  <p:slideViewPr>
    <p:cSldViewPr snapToObjects="1">
      <p:cViewPr varScale="1">
        <p:scale>
          <a:sx n="115" d="100"/>
          <a:sy n="115" d="100"/>
        </p:scale>
        <p:origin x="1704" y="114"/>
      </p:cViewPr>
      <p:guideLst>
        <p:guide orient="horz"/>
        <p:guide orient="horz" pos="192"/>
        <p:guide orient="horz" pos="96"/>
        <p:guide/>
        <p:guide pos="48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3E656D9-1C4A-4961-B822-69096B615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58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8C3428-5E3E-498C-82A5-68033D91C8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483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0E679A-7C3C-4BFF-8F28-0879595BFA4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5713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0DB42F-E60A-4CAB-9492-12248900338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0653958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044901-A2F0-4B82-BFEC-A03396976C3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2392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43361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8" descr="rainbowdir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3EA8F-0EA2-4DF5-B4D2-242720A40D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289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473A9-0787-4D84-AF9F-AFC5D5D1F7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20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86424-A0DB-404B-B5B6-A3BF737F9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944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03E77-5694-42C3-BDF8-E560BDD4B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703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F5DB2-0897-42DD-ADA0-AE888C7D8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057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60EC7-2505-4528-9590-2EC514384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209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9B259-E29B-43A3-BD0B-50AE98BE47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22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A2966-8A88-4E15-BB0E-D2ACA48322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81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0BD9-80BF-483B-8AF9-918FD80B3D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170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92EA-5836-466D-A68E-7D66DCE070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17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E184C-A743-4C37-8A50-289417103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68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345A2-6F25-4F16-AE88-DB5A62ED2D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03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97C9-6A86-4B5E-9960-D320804A6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58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4" descr="rainbowdirt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A1E7B05-9200-409F-8B3E-CC49CA36C6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93"/>
          <p:cNvSpPr txBox="1">
            <a:spLocks noChangeArrowheads="1"/>
          </p:cNvSpPr>
          <p:nvPr/>
        </p:nvSpPr>
        <p:spPr bwMode="auto">
          <a:xfrm>
            <a:off x="503548" y="512676"/>
            <a:ext cx="8534400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95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5400" b="1" dirty="0" smtClean="0"/>
              <a:t>TAKLIMAT PERSEDIAAN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FF0080"/>
                </a:solidFill>
              </a:rPr>
              <a:t>LATIHAN INDUSTRI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FF0080"/>
                </a:solidFill>
              </a:rPr>
              <a:t>SESI 1 2021/2022</a:t>
            </a:r>
            <a:endParaRPr lang="en-US" altLang="en-US" sz="5400" b="1" dirty="0" smtClean="0">
              <a:solidFill>
                <a:srgbClr val="FF0080"/>
              </a:solidFill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27 SEP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2021 – 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11 FEB 2022</a:t>
            </a:r>
            <a:endParaRPr lang="en-US" altLang="en-US" sz="4400" b="1" dirty="0" smtClean="0">
              <a:solidFill>
                <a:srgbClr val="FF0000"/>
              </a:solidFill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24</a:t>
            </a:r>
            <a:r>
              <a:rPr lang="en-US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 SEP  </a:t>
            </a:r>
            <a:r>
              <a:rPr lang="en-US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2021</a:t>
            </a:r>
            <a:br>
              <a:rPr lang="en-US" altLang="en-US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ONLINE PBU</a:t>
            </a:r>
            <a:endParaRPr lang="en-US" altLang="en-US" sz="7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>
            <a:off x="4844143" y="1336346"/>
            <a:ext cx="0" cy="3143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2FDF7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09575" y="1749425"/>
            <a:ext cx="8543925" cy="431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dirty="0" smtClean="0"/>
              <a:t>1. </a:t>
            </a:r>
            <a:r>
              <a:rPr lang="en-US" altLang="en-US" sz="2400" dirty="0" err="1" smtClean="0"/>
              <a:t>Pelajar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dikehendaki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melapor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diri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pada</a:t>
            </a:r>
            <a:r>
              <a:rPr lang="en-US" altLang="en-US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27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SEP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2021 (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Isnin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)</a:t>
            </a:r>
            <a:r>
              <a:rPr lang="en-US" altLang="en-US" sz="2400" b="1" dirty="0" smtClean="0"/>
              <a:t>,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8.00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pagi</a:t>
            </a:r>
            <a:r>
              <a:rPr lang="en-US" altLang="en-US" sz="24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 sz="24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Char char="-"/>
            </a:pPr>
            <a:r>
              <a:rPr lang="en-US" altLang="en-US" sz="2400" dirty="0" err="1" smtClean="0"/>
              <a:t>Pelajar</a:t>
            </a:r>
            <a:r>
              <a:rPr lang="en-US" altLang="en-US" sz="2400" dirty="0" smtClean="0"/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Boleh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memulakan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LI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lebih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awal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dari</a:t>
            </a: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27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SEP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2021 </a:t>
            </a:r>
            <a:r>
              <a:rPr lang="en-US" altLang="en-US" sz="2400" dirty="0" err="1" smtClean="0"/>
              <a:t>Tetapi</a:t>
            </a: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TIDAK BOLEH</a:t>
            </a:r>
            <a:r>
              <a:rPr lang="en-US" altLang="en-US" sz="2400" dirty="0" smtClean="0"/>
              <a:t> </a:t>
            </a:r>
            <a:r>
              <a:rPr lang="en-US" altLang="en-US" sz="2400" b="1" dirty="0" err="1" smtClean="0"/>
              <a:t>menamatkan</a:t>
            </a:r>
            <a:r>
              <a:rPr lang="en-US" altLang="en-US" sz="2400" b="1" dirty="0" smtClean="0"/>
              <a:t> LI </a:t>
            </a:r>
            <a:r>
              <a:rPr lang="en-US" altLang="en-US" sz="2400" b="1" dirty="0" err="1" smtClean="0"/>
              <a:t>sebelum</a:t>
            </a:r>
            <a:r>
              <a:rPr lang="en-US" altLang="en-US" sz="2400" b="1" dirty="0" smtClean="0"/>
              <a:t> </a:t>
            </a:r>
            <a:r>
              <a:rPr lang="en-US" altLang="en-US" sz="2400" b="1" dirty="0" smtClean="0"/>
              <a:t>11</a:t>
            </a:r>
            <a:r>
              <a:rPr lang="en-US" altLang="en-US" sz="2400" b="1" dirty="0" smtClean="0"/>
              <a:t> FEB 2022</a:t>
            </a:r>
            <a:r>
              <a:rPr lang="en-US" altLang="en-US" sz="2400" dirty="0" smtClean="0"/>
              <a:t>.</a:t>
            </a:r>
            <a:endParaRPr lang="en-US" altLang="en-US" sz="2400" dirty="0" smtClean="0"/>
          </a:p>
          <a:p>
            <a:pPr eaLnBrk="1" hangingPunct="1">
              <a:buFontTx/>
              <a:buChar char="-"/>
            </a:pPr>
            <a:endParaRPr lang="en-US" altLang="en-US" sz="2400" dirty="0" smtClean="0"/>
          </a:p>
          <a:p>
            <a:pPr eaLnBrk="1" hangingPunct="1">
              <a:buFontTx/>
              <a:buChar char="-"/>
            </a:pPr>
            <a:r>
              <a:rPr lang="en-US" altLang="en-US" sz="2400" dirty="0" err="1" smtClean="0"/>
              <a:t>Pelajar</a:t>
            </a:r>
            <a:r>
              <a:rPr lang="en-US" altLang="en-US" sz="2400" dirty="0" smtClean="0"/>
              <a:t> yang </a:t>
            </a:r>
            <a:r>
              <a:rPr lang="en-US" altLang="en-US" sz="2400" dirty="0" err="1" smtClean="0"/>
              <a:t>melanggar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peraturan</a:t>
            </a:r>
            <a:r>
              <a:rPr lang="en-US" altLang="en-US" sz="2400" dirty="0" smtClean="0"/>
              <a:t> di </a:t>
            </a:r>
            <a:r>
              <a:rPr lang="en-US" altLang="en-US" sz="2400" dirty="0" err="1" smtClean="0"/>
              <a:t>atas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diberi</a:t>
            </a: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status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gagal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Latihan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Industri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dikehendaki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untuk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mengulang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Latihan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Industri</a:t>
            </a:r>
            <a:r>
              <a:rPr lang="en-US" altLang="en-US" sz="2400" dirty="0" smtClean="0"/>
              <a:t>.</a:t>
            </a:r>
          </a:p>
          <a:p>
            <a:pPr eaLnBrk="1" hangingPunct="1">
              <a:buFontTx/>
              <a:buChar char="-"/>
            </a:pPr>
            <a:endParaRPr lang="en-US" altLang="en-US" sz="2400" dirty="0" smtClean="0"/>
          </a:p>
          <a:p>
            <a:pPr eaLnBrk="1" hangingPunct="1">
              <a:buFontTx/>
              <a:buChar char="-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447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844824"/>
            <a:ext cx="7643812" cy="3541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2. </a:t>
            </a:r>
            <a:r>
              <a:rPr lang="en-US" altLang="en-US" sz="2800" dirty="0" err="1" smtClean="0"/>
              <a:t>Pelajar</a:t>
            </a:r>
            <a:r>
              <a:rPr lang="en-US" altLang="en-US" sz="2800" dirty="0" smtClean="0"/>
              <a:t> </a:t>
            </a:r>
            <a:r>
              <a:rPr lang="en-US" altLang="en-US" sz="2800" dirty="0" smtClean="0">
                <a:solidFill>
                  <a:srgbClr val="FF0000"/>
                </a:solidFill>
              </a:rPr>
              <a:t>TIDAK DIBENARKAN MENUKAR TEMPAT LI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seperti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telah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didaftar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UPLI.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eaLnBrk="1" hangingPunct="1"/>
            <a:r>
              <a:rPr lang="en-US" altLang="en-US" sz="2800" dirty="0" err="1" smtClean="0"/>
              <a:t>Pelajar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menukar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tempat</a:t>
            </a:r>
            <a:r>
              <a:rPr lang="en-US" altLang="en-US" sz="2800" dirty="0" smtClean="0"/>
              <a:t> LI </a:t>
            </a:r>
            <a:r>
              <a:rPr lang="en-US" altLang="en-US" sz="2800" dirty="0" err="1" smtClean="0"/>
              <a:t>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diberi</a:t>
            </a:r>
            <a:r>
              <a:rPr lang="en-US" altLang="en-US" sz="2800" dirty="0" smtClean="0"/>
              <a:t> status </a:t>
            </a:r>
            <a:r>
              <a:rPr lang="en-US" altLang="en-US" sz="2800" dirty="0" smtClean="0">
                <a:solidFill>
                  <a:srgbClr val="FF0000"/>
                </a:solidFill>
              </a:rPr>
              <a:t>GAGAL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dalam</a:t>
            </a:r>
            <a:r>
              <a:rPr lang="en-US" altLang="en-US" sz="2800" dirty="0" smtClean="0"/>
              <a:t> LI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dikehendaki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mengulang</a:t>
            </a:r>
            <a:r>
              <a:rPr lang="en-US" altLang="en-US" sz="2800" dirty="0" smtClean="0"/>
              <a:t> LI.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532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935596" y="1700808"/>
            <a:ext cx="7643812" cy="431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dirty="0" smtClean="0"/>
              <a:t>3. </a:t>
            </a:r>
            <a:r>
              <a:rPr lang="en-US" altLang="en-US" sz="2400" dirty="0" err="1" smtClean="0"/>
              <a:t>Setiap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pelajar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tertakluk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kepada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Peraturan</a:t>
            </a:r>
            <a:r>
              <a:rPr lang="en-US" altLang="en-US" sz="2400" dirty="0" smtClean="0">
                <a:solidFill>
                  <a:srgbClr val="FF0000"/>
                </a:solidFill>
              </a:rPr>
              <a:t> Syarikat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semasa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latihan</a:t>
            </a:r>
            <a:r>
              <a:rPr lang="en-US" altLang="en-US" sz="24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    ( </a:t>
            </a:r>
            <a:r>
              <a:rPr lang="en-US" altLang="en-US" sz="2400" b="1" dirty="0" err="1" smtClean="0"/>
              <a:t>Keputusan</a:t>
            </a:r>
            <a:r>
              <a:rPr lang="en-US" altLang="en-US" sz="2400" b="1" dirty="0" smtClean="0"/>
              <a:t> Syarikat </a:t>
            </a:r>
            <a:r>
              <a:rPr lang="en-US" altLang="en-US" sz="2400" b="1" dirty="0" err="1" smtClean="0"/>
              <a:t>adalah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</a:rPr>
              <a:t>muktamad</a:t>
            </a:r>
            <a:r>
              <a:rPr lang="en-US" altLang="en-US" sz="2400" dirty="0" smtClean="0"/>
              <a:t>. )</a:t>
            </a:r>
          </a:p>
          <a:p>
            <a:pPr eaLnBrk="1" hangingPunct="1">
              <a:buFontTx/>
              <a:buNone/>
            </a:pPr>
            <a:endParaRPr lang="en-US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err="1" smtClean="0"/>
              <a:t>Kehadiran</a:t>
            </a:r>
            <a:r>
              <a:rPr lang="en-US" altLang="en-US" sz="2400" dirty="0" smtClean="0"/>
              <a:t> :</a:t>
            </a:r>
          </a:p>
          <a:p>
            <a:pPr eaLnBrk="1" hangingPunct="1"/>
            <a:r>
              <a:rPr lang="en-US" altLang="en-US" sz="2400" dirty="0" err="1" smtClean="0"/>
              <a:t>Setiap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pelajar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mesti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hadir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untuk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latihan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setiap</a:t>
            </a:r>
            <a:r>
              <a:rPr lang="en-US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hari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tepat</a:t>
            </a:r>
            <a:r>
              <a:rPr lang="en-US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pada</a:t>
            </a:r>
            <a:r>
              <a:rPr lang="en-US" altLang="en-US" sz="2400" dirty="0" smtClean="0">
                <a:solidFill>
                  <a:srgbClr val="FF0000"/>
                </a:solidFill>
              </a:rPr>
              <a:t> masa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Alasan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masalah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pengangkutan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atau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tempat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kediaman</a:t>
            </a:r>
            <a:r>
              <a:rPr lang="en-US" altLang="en-US" sz="2400" dirty="0" smtClean="0"/>
              <a:t> yang </a:t>
            </a:r>
            <a:r>
              <a:rPr lang="en-US" altLang="en-US" sz="2400" dirty="0" err="1" smtClean="0"/>
              <a:t>jauh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FF0000"/>
                </a:solidFill>
              </a:rPr>
              <a:t>TIDAK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diterima</a:t>
            </a:r>
            <a:r>
              <a:rPr lang="en-US" altLang="en-US" sz="2400" dirty="0" smtClean="0"/>
              <a:t>.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9006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71416" y="1808820"/>
            <a:ext cx="8397875" cy="431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</a:rPr>
              <a:t>CUTI RASMI / CUTI SAKIT</a:t>
            </a:r>
          </a:p>
          <a:p>
            <a:pPr eaLnBrk="1" hangingPunct="1">
              <a:buFontTx/>
              <a:buNone/>
            </a:pPr>
            <a:endParaRPr lang="en-US" altLang="en-US" sz="20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000" dirty="0" err="1" smtClean="0"/>
              <a:t>Sebarang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Cuti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bagi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tujuan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rasmi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terancang</a:t>
            </a:r>
            <a:r>
              <a:rPr lang="en-US" altLang="en-US" sz="2000" dirty="0" smtClean="0"/>
              <a:t>) </a:t>
            </a:r>
            <a:r>
              <a:rPr lang="en-US" altLang="en-US" sz="2000" dirty="0" err="1" smtClean="0"/>
              <a:t>atau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Cuti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Sakit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mestilah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melalui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syarikat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mendapat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kebenaran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syarikat</a:t>
            </a:r>
            <a:r>
              <a:rPr lang="en-US" altLang="en-US" sz="2000" dirty="0" smtClean="0"/>
              <a:t>. 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Salinan </a:t>
            </a:r>
            <a:r>
              <a:rPr lang="en-US" altLang="en-US" sz="2000" dirty="0" err="1" smtClean="0"/>
              <a:t>permohonan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cuti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mesti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dihantar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Unit</a:t>
            </a:r>
            <a:r>
              <a:rPr lang="en-US" altLang="en-US" sz="2000" b="1" dirty="0" smtClean="0">
                <a:solidFill>
                  <a:schemeClr val="folHlink"/>
                </a:solidFill>
              </a:rPr>
              <a:t> </a:t>
            </a:r>
            <a:r>
              <a:rPr lang="en-US" altLang="en-US" sz="2000" dirty="0" smtClean="0"/>
              <a:t>LI.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/>
              <a:t>Peraturan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Politeknik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menentukan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Kehadiran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pelajar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mestilah</a:t>
            </a:r>
            <a:r>
              <a:rPr lang="en-US" altLang="en-US" sz="2000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sekurang-kurangnya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80%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termasuk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semua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cuti-cuti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/>
            <a:endParaRPr lang="en-US" altLang="en-US" sz="20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000" b="1" dirty="0" err="1" smtClean="0"/>
              <a:t>Walau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bagaimanapun</a:t>
            </a:r>
            <a:r>
              <a:rPr lang="en-US" altLang="en-US" sz="2000" b="1" dirty="0" smtClean="0"/>
              <a:t>, </a:t>
            </a:r>
            <a:r>
              <a:rPr lang="en-US" altLang="en-US" sz="2000" b="1" dirty="0" err="1" smtClean="0"/>
              <a:t>cuti-cuti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adalah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tidak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digalakkan</a:t>
            </a:r>
            <a:r>
              <a:rPr lang="en-US" altLang="en-US" sz="2000" b="1" dirty="0" smtClean="0"/>
              <a:t> !!!!!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7940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9144000" cy="431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 err="1" smtClean="0">
                <a:solidFill>
                  <a:srgbClr val="FF0000"/>
                </a:solidFill>
              </a:rPr>
              <a:t>Kemalangan</a:t>
            </a:r>
            <a:r>
              <a:rPr lang="en-US" altLang="en-US" b="1" dirty="0" smtClean="0">
                <a:solidFill>
                  <a:srgbClr val="FF0000"/>
                </a:solidFill>
              </a:rPr>
              <a:t> / </a:t>
            </a:r>
            <a:r>
              <a:rPr lang="en-US" altLang="en-US" b="1" dirty="0" err="1" smtClean="0">
                <a:solidFill>
                  <a:srgbClr val="FF0000"/>
                </a:solidFill>
              </a:rPr>
              <a:t>Tuntutan</a:t>
            </a:r>
            <a:r>
              <a:rPr lang="en-US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</a:rPr>
              <a:t>Insuran</a:t>
            </a:r>
            <a:r>
              <a:rPr lang="en-US" altLang="en-US" b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/>
              <a:t>Pelajar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adalah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terlindung</a:t>
            </a:r>
            <a:r>
              <a:rPr lang="en-US" altLang="en-US" sz="2000" dirty="0" smtClean="0"/>
              <a:t> di </a:t>
            </a:r>
            <a:r>
              <a:rPr lang="en-US" altLang="en-US" sz="2000" dirty="0" err="1" smtClean="0"/>
              <a:t>bawah</a:t>
            </a:r>
            <a:r>
              <a:rPr lang="en-US" altLang="en-US" sz="20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/>
              <a:t>	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Insuran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Kemalangan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Berkelompok</a:t>
            </a:r>
            <a:r>
              <a:rPr lang="en-US" altLang="en-US" sz="2000" b="1" dirty="0" smtClean="0"/>
              <a:t>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Takaful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semasa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menjalankan</a:t>
            </a:r>
            <a:r>
              <a:rPr lang="en-US" altLang="en-US" sz="2000" dirty="0" smtClean="0"/>
              <a:t> LI </a:t>
            </a:r>
            <a:r>
              <a:rPr lang="en-US" altLang="en-US" sz="2000" dirty="0" err="1" smtClean="0"/>
              <a:t>iaitu</a:t>
            </a:r>
            <a:r>
              <a:rPr lang="en-US" altLang="en-US" sz="2000" dirty="0" smtClean="0"/>
              <a:t> :</a:t>
            </a:r>
          </a:p>
          <a:p>
            <a:pPr eaLnBrk="1" hangingPunct="1">
              <a:buFontTx/>
              <a:buNone/>
            </a:pPr>
            <a:endParaRPr lang="en-US" altLang="en-US" sz="2000" dirty="0" smtClean="0"/>
          </a:p>
          <a:p>
            <a:pPr eaLnBrk="1" hangingPunct="1">
              <a:buFontTx/>
              <a:buNone/>
            </a:pPr>
            <a:r>
              <a:rPr lang="en-US" altLang="en-US" sz="2000" dirty="0" smtClean="0"/>
              <a:t>	- </a:t>
            </a:r>
            <a:r>
              <a:rPr lang="en-US" altLang="en-US" sz="2000" dirty="0" err="1" smtClean="0"/>
              <a:t>Waktu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sahaja</a:t>
            </a:r>
            <a:r>
              <a:rPr lang="en-US" altLang="en-US" sz="2000" dirty="0" smtClean="0"/>
              <a:t> ( </a:t>
            </a:r>
            <a:r>
              <a:rPr lang="en-US" altLang="en-US" sz="2000" dirty="0" err="1" smtClean="0"/>
              <a:t>termasuk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perjalanan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pergi</a:t>
            </a:r>
            <a:r>
              <a:rPr lang="en-US" altLang="en-US" sz="2000" dirty="0" smtClean="0"/>
              <a:t> &amp; </a:t>
            </a:r>
            <a:r>
              <a:rPr lang="en-US" altLang="en-US" sz="2000" dirty="0" err="1" smtClean="0"/>
              <a:t>balik</a:t>
            </a:r>
            <a:r>
              <a:rPr lang="en-US" altLang="en-US" sz="2000" dirty="0" smtClean="0"/>
              <a:t>).</a:t>
            </a:r>
          </a:p>
          <a:p>
            <a:pPr eaLnBrk="1" hangingPunct="1">
              <a:buFontTx/>
              <a:buNone/>
            </a:pPr>
            <a:r>
              <a:rPr lang="en-US" altLang="en-US" sz="2000" dirty="0" smtClean="0"/>
              <a:t>    - </a:t>
            </a:r>
            <a:r>
              <a:rPr lang="en-US" altLang="en-US" sz="2000" dirty="0" err="1" smtClean="0"/>
              <a:t>Termasuk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cuti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minggu</a:t>
            </a:r>
            <a:r>
              <a:rPr lang="en-US" altLang="en-US" sz="2000" dirty="0" smtClean="0"/>
              <a:t>.</a:t>
            </a:r>
          </a:p>
          <a:p>
            <a:pPr eaLnBrk="1" hangingPunct="1">
              <a:buFontTx/>
              <a:buNone/>
            </a:pPr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/>
              <a:t>Pelajar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digalakkan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mengambil</a:t>
            </a:r>
            <a:r>
              <a:rPr lang="en-US" altLang="en-US" sz="2000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Insuran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Tambahan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difikirkan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perlu</a:t>
            </a:r>
            <a:r>
              <a:rPr lang="en-US" altLang="en-US" sz="2000" dirty="0" smtClean="0"/>
              <a:t>.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445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>
                <a:latin typeface="Times New Roman" pitchFamily="18" charset="0"/>
              </a:rPr>
              <a:t>3</a:t>
            </a:r>
            <a:r>
              <a:rPr lang="en-US" altLang="en-US" sz="3600" dirty="0" smtClean="0">
                <a:latin typeface="Times New Roman" pitchFamily="18" charset="0"/>
              </a:rPr>
              <a:t>.Peraturan </a:t>
            </a:r>
            <a:r>
              <a:rPr lang="en-US" altLang="en-US" sz="3600" dirty="0" err="1" smtClean="0">
                <a:latin typeface="Times New Roman" pitchFamily="18" charset="0"/>
              </a:rPr>
              <a:t>Semasa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46088" y="1858963"/>
            <a:ext cx="8374062" cy="4819650"/>
          </a:xfrm>
        </p:spPr>
        <p:txBody>
          <a:bodyPr/>
          <a:lstStyle/>
          <a:p>
            <a:pPr marL="457200" indent="-457200" algn="ctr" eaLnBrk="1" hangingPunct="1">
              <a:buFontTx/>
              <a:buNone/>
            </a:pPr>
            <a:r>
              <a:rPr lang="en-US" altLang="en-US" sz="2000" b="1" dirty="0" err="1" smtClean="0">
                <a:solidFill>
                  <a:srgbClr val="FF0000"/>
                </a:solidFill>
              </a:rPr>
              <a:t>Kemalangan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/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Tuntutan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Insuran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:</a:t>
            </a:r>
          </a:p>
          <a:p>
            <a:pPr marL="457200" indent="-457200" eaLnBrk="1" hangingPunct="1"/>
            <a:endParaRPr lang="en-US" altLang="en-US" sz="2000" dirty="0" smtClean="0"/>
          </a:p>
          <a:p>
            <a:pPr marL="457200" indent="-457200" eaLnBrk="1" hangingPunct="1"/>
            <a:r>
              <a:rPr lang="en-US" altLang="en-US" sz="2000" dirty="0" err="1" smtClean="0"/>
              <a:t>Sila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hubungi</a:t>
            </a:r>
            <a:r>
              <a:rPr lang="en-US" altLang="en-US" sz="2000" dirty="0" smtClean="0"/>
              <a:t> 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 dirty="0" smtClean="0"/>
              <a:t>	1)  </a:t>
            </a:r>
            <a:r>
              <a:rPr lang="en-US" altLang="en-US" sz="2000" dirty="0" err="1" smtClean="0"/>
              <a:t>Pegawai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Perhubungan</a:t>
            </a:r>
            <a:r>
              <a:rPr lang="en-US" altLang="en-US" sz="2000" dirty="0" smtClean="0"/>
              <a:t> &amp; </a:t>
            </a:r>
            <a:r>
              <a:rPr lang="en-US" altLang="en-US" sz="2000" dirty="0" err="1" smtClean="0"/>
              <a:t>Latihan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Industri</a:t>
            </a:r>
            <a:endParaRPr lang="en-US" altLang="en-US" sz="2000" dirty="0" smtClean="0"/>
          </a:p>
          <a:p>
            <a:pPr marL="457200" indent="-457200" eaLnBrk="1" hangingPunct="1">
              <a:buFontTx/>
              <a:buNone/>
            </a:pPr>
            <a:r>
              <a:rPr lang="en-US" altLang="en-US" sz="2000" dirty="0" smtClean="0"/>
              <a:t>	     SUNTHEREN YOGANATHAN</a:t>
            </a:r>
            <a:endParaRPr lang="en-US" altLang="en-US" sz="2000" dirty="0"/>
          </a:p>
          <a:p>
            <a:pPr marL="457200" indent="-457200" eaLnBrk="1" hangingPunct="1">
              <a:buFontTx/>
              <a:buNone/>
            </a:pPr>
            <a:r>
              <a:rPr lang="en-US" altLang="en-US" sz="2000" dirty="0" smtClean="0"/>
              <a:t>	     H/p: 017 5980146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        No Tel </a:t>
            </a:r>
            <a:r>
              <a:rPr lang="en-US" altLang="en-US" sz="2000" dirty="0" err="1" smtClean="0"/>
              <a:t>Pej</a:t>
            </a:r>
            <a:r>
              <a:rPr lang="en-US" altLang="en-US" sz="2000" dirty="0" smtClean="0"/>
              <a:t> : 04-868 9000 Ext : 160</a:t>
            </a:r>
          </a:p>
          <a:p>
            <a:pPr marL="457200" indent="-457200" eaLnBrk="1" hangingPunct="1">
              <a:buFontTx/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7354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-130629" y="680997"/>
            <a:ext cx="9499600" cy="508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Perkara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menjadi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kesalahan</a:t>
            </a:r>
            <a:r>
              <a:rPr lang="en-US" altLang="en-US" dirty="0" smtClean="0"/>
              <a:t>:</a:t>
            </a:r>
            <a:endParaRPr lang="en-US" altLang="en-US" sz="480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91580" y="1808820"/>
            <a:ext cx="7643813" cy="4318000"/>
          </a:xfrm>
        </p:spPr>
        <p:txBody>
          <a:bodyPr/>
          <a:lstStyle/>
          <a:p>
            <a:pPr eaLnBrk="1" hangingPunct="1"/>
            <a:r>
              <a:rPr lang="en-US" altLang="en-US" sz="2000" b="1" dirty="0" err="1" smtClean="0"/>
              <a:t>Tidak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mematuhi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peraturan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syarikat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>
                <a:solidFill>
                  <a:srgbClr val="FF0000"/>
                </a:solidFill>
              </a:rPr>
              <a:t>Tidak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hadir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atau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lewat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hadir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ke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tempat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latihan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tanpa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alasan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munasabah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/>
              <a:t>Mengganggu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ketenteraman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tempat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latihan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/>
              <a:t>Membocorkan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Rahsia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syarikat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>
                <a:solidFill>
                  <a:srgbClr val="FF0000"/>
                </a:solidFill>
              </a:rPr>
              <a:t>Tidak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menunjukkan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minat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terhadap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latihan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/>
              <a:t>Menamatkan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latihan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lebih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awal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dari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tarikh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ditetapkan</a:t>
            </a:r>
            <a:r>
              <a:rPr lang="en-US" altLang="en-US" sz="2000" b="1" dirty="0" smtClean="0"/>
              <a:t>.</a:t>
            </a:r>
            <a:endParaRPr lang="en-US" altLang="en-US" sz="2000" dirty="0" smtClean="0"/>
          </a:p>
          <a:p>
            <a:pPr eaLnBrk="1" hangingPunct="1"/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921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-130629" y="680997"/>
            <a:ext cx="9499600" cy="508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Perkara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menjadi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kesalahan</a:t>
            </a:r>
            <a:r>
              <a:rPr lang="en-US" altLang="en-US" dirty="0" smtClean="0"/>
              <a:t>:</a:t>
            </a:r>
            <a:endParaRPr lang="en-US" altLang="en-US" sz="4800" dirty="0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176338" y="2133600"/>
            <a:ext cx="7643812" cy="4318000"/>
          </a:xfrm>
        </p:spPr>
        <p:txBody>
          <a:bodyPr/>
          <a:lstStyle/>
          <a:p>
            <a:pPr eaLnBrk="1" hangingPunct="1"/>
            <a:r>
              <a:rPr lang="en-US" altLang="en-US" sz="2000" b="1" dirty="0" err="1" smtClean="0"/>
              <a:t>Peraturan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politeknik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masih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lagi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berkuatkuasa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terhadap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pelajar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ketika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menjalani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latihan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b="1" dirty="0" err="1" smtClean="0">
                <a:solidFill>
                  <a:srgbClr val="FF0000"/>
                </a:solidFill>
              </a:rPr>
              <a:t>Pakaian</a:t>
            </a:r>
            <a:r>
              <a:rPr lang="en-US" altLang="en-US" sz="2000" b="1" dirty="0" smtClean="0"/>
              <a:t> yang </a:t>
            </a:r>
            <a:r>
              <a:rPr lang="en-US" altLang="en-US" sz="2000" b="1" dirty="0" err="1" smtClean="0"/>
              <a:t>sesuai</a:t>
            </a:r>
            <a:r>
              <a:rPr lang="en-US" altLang="en-US" sz="2000" b="1" dirty="0" smtClean="0"/>
              <a:t>, </a:t>
            </a:r>
            <a:r>
              <a:rPr lang="en-US" altLang="en-US" sz="2000" b="1" dirty="0" err="1" smtClean="0"/>
              <a:t>bersih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dan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kemas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>
                <a:solidFill>
                  <a:srgbClr val="FF0000"/>
                </a:solidFill>
              </a:rPr>
              <a:t>Berambut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panjang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dan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tidak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menggambarkan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anda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seorang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pelajar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politeknik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/>
              <a:t>Menjatuhkan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imej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dan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nama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baik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Politeknik</a:t>
            </a:r>
            <a:r>
              <a:rPr lang="en-US" altLang="en-US" sz="2000" b="1" dirty="0" smtClean="0"/>
              <a:t>.</a:t>
            </a:r>
          </a:p>
          <a:p>
            <a:pPr eaLnBrk="1" hangingPunct="1"/>
            <a:endParaRPr lang="en-US" altLang="en-US" sz="2000" b="1" dirty="0" smtClean="0"/>
          </a:p>
          <a:p>
            <a:pPr eaLnBrk="1" hangingPunct="1"/>
            <a:r>
              <a:rPr lang="en-US" altLang="en-US" sz="2000" b="1" dirty="0" err="1" smtClean="0"/>
              <a:t>Menulis</a:t>
            </a:r>
            <a:r>
              <a:rPr lang="en-US" altLang="en-US" sz="2000" b="1" dirty="0" smtClean="0"/>
              <a:t> / </a:t>
            </a:r>
            <a:r>
              <a:rPr lang="en-US" altLang="en-US" sz="2000" b="1" dirty="0" err="1" smtClean="0"/>
              <a:t>mengedar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maklumat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palsu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mengenai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politeknik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atau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syarikat</a:t>
            </a:r>
            <a:r>
              <a:rPr lang="en-US" altLang="en-US" sz="2000" b="1" dirty="0" smtClean="0"/>
              <a:t>.</a:t>
            </a:r>
            <a:endParaRPr lang="en-US" altLang="en-US" sz="2000" b="1" dirty="0" smtClean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4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-130629" y="680997"/>
            <a:ext cx="9499600" cy="508000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FF0000"/>
                </a:solidFill>
              </a:rPr>
              <a:t>Pelajar</a:t>
            </a:r>
            <a:r>
              <a:rPr lang="en-US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</a:rPr>
              <a:t>akan</a:t>
            </a:r>
            <a:r>
              <a:rPr lang="en-US" altLang="en-US" b="1" dirty="0" smtClean="0">
                <a:solidFill>
                  <a:srgbClr val="FF0000"/>
                </a:solidFill>
              </a:rPr>
              <a:t> GAGAL LI </a:t>
            </a:r>
            <a:r>
              <a:rPr lang="en-US" altLang="en-US" b="1" dirty="0" err="1" smtClean="0">
                <a:solidFill>
                  <a:srgbClr val="FF0000"/>
                </a:solidFill>
              </a:rPr>
              <a:t>jika</a:t>
            </a:r>
            <a:r>
              <a:rPr lang="en-US" altLang="en-US" b="1" dirty="0" smtClean="0">
                <a:solidFill>
                  <a:srgbClr val="FF0000"/>
                </a:solidFill>
              </a:rPr>
              <a:t>:</a:t>
            </a:r>
            <a:endParaRPr lang="en-US" altLang="en-US" sz="4800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8575" y="1808820"/>
            <a:ext cx="9144000" cy="4318000"/>
          </a:xfrm>
        </p:spPr>
        <p:txBody>
          <a:bodyPr/>
          <a:lstStyle/>
          <a:p>
            <a:pPr eaLnBrk="1" hangingPunct="1"/>
            <a:r>
              <a:rPr lang="en-US" altLang="en-US" sz="2000" dirty="0" err="1" smtClean="0">
                <a:solidFill>
                  <a:srgbClr val="FF0000"/>
                </a:solidFill>
              </a:rPr>
              <a:t>Dipecat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oleh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syarikat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atas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masalah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disiplin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e.g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ponteng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lewat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tempat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menipu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dsb</a:t>
            </a:r>
            <a:r>
              <a:rPr lang="en-US" altLang="en-US" sz="2000" dirty="0" smtClean="0"/>
              <a:t>).</a:t>
            </a:r>
          </a:p>
          <a:p>
            <a:pPr eaLnBrk="1" hangingPunct="1">
              <a:buFontTx/>
              <a:buNone/>
            </a:pPr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>
                <a:solidFill>
                  <a:srgbClr val="FF0000"/>
                </a:solidFill>
              </a:rPr>
              <a:t>Kehadiran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tidak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mencukupi</a:t>
            </a:r>
            <a:r>
              <a:rPr lang="en-US" altLang="en-US" sz="2000" dirty="0" smtClean="0"/>
              <a:t> 80 %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/>
              <a:t>Menukar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tempat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latihan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tanpa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kebenaran</a:t>
            </a:r>
            <a:r>
              <a:rPr lang="en-US" altLang="en-US" sz="2000" dirty="0" smtClean="0"/>
              <a:t> UPLI.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/>
              <a:t>Gagal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lapor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diri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tamat</a:t>
            </a:r>
            <a:r>
              <a:rPr lang="en-US" altLang="en-US" sz="2000" dirty="0" smtClean="0"/>
              <a:t> li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gagal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menghantar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Laporan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Latihan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Industri</a:t>
            </a:r>
            <a:endParaRPr lang="en-US" altLang="en-US" sz="2000" dirty="0" smtClean="0"/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err="1" smtClean="0">
                <a:solidFill>
                  <a:srgbClr val="FF0000"/>
                </a:solidFill>
              </a:rPr>
              <a:t>Keputusan</a:t>
            </a:r>
            <a:r>
              <a:rPr lang="en-US" altLang="en-US" sz="2000" dirty="0" smtClean="0">
                <a:solidFill>
                  <a:srgbClr val="FF0000"/>
                </a:solidFill>
              </a:rPr>
              <a:t> Syarikat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adalah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Muktamad</a:t>
            </a:r>
            <a:r>
              <a:rPr lang="en-US" altLang="en-US" sz="2000" dirty="0" smtClean="0">
                <a:solidFill>
                  <a:srgbClr val="FF0000"/>
                </a:solidFill>
              </a:rPr>
              <a:t> !!!</a:t>
            </a:r>
          </a:p>
          <a:p>
            <a:pPr eaLnBrk="1" hangingPunct="1"/>
            <a:endParaRPr lang="en-US" altLang="en-US" sz="20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000" dirty="0" err="1" smtClean="0"/>
              <a:t>Politeknik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tidak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akan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campur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tangan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kecuali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keadaan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adalah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sangat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s</a:t>
            </a:r>
            <a:r>
              <a:rPr lang="en-US" altLang="en-US" sz="2000" dirty="0" err="1" smtClean="0"/>
              <a:t>erius</a:t>
            </a:r>
            <a:r>
              <a:rPr lang="en-US" altLang="en-US" sz="2000" dirty="0" smtClean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207916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11980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4. </a:t>
            </a:r>
            <a:r>
              <a:rPr lang="en-US" altLang="en-US" sz="3600" dirty="0" err="1" smtClean="0">
                <a:latin typeface="Times New Roman" pitchFamily="18" charset="0"/>
              </a:rPr>
              <a:t>Penilaian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803710"/>
            <a:ext cx="6553200" cy="508000"/>
          </a:xfrm>
        </p:spPr>
        <p:txBody>
          <a:bodyPr/>
          <a:lstStyle/>
          <a:p>
            <a:pPr eaLnBrk="1" hangingPunct="1"/>
            <a:r>
              <a:rPr lang="en-US" altLang="en-US" sz="4800" dirty="0" err="1" smtClean="0"/>
              <a:t>Gred</a:t>
            </a:r>
            <a:r>
              <a:rPr lang="en-US" altLang="en-US" sz="4800" dirty="0" smtClean="0"/>
              <a:t> </a:t>
            </a:r>
            <a:r>
              <a:rPr lang="en-US" altLang="en-US" sz="4800" dirty="0" err="1" smtClean="0"/>
              <a:t>Latihan</a:t>
            </a:r>
            <a:r>
              <a:rPr lang="en-US" altLang="en-US" sz="4800" dirty="0" smtClean="0"/>
              <a:t> </a:t>
            </a:r>
            <a:r>
              <a:rPr lang="en-US" altLang="en-US" sz="4800" dirty="0" err="1" smtClean="0"/>
              <a:t>Industri</a:t>
            </a:r>
            <a:r>
              <a:rPr lang="en-US" altLang="en-US" sz="4800" dirty="0" smtClean="0"/>
              <a:t> :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619672" y="5013176"/>
            <a:ext cx="5951537" cy="15121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b="1" dirty="0" smtClean="0"/>
              <a:t>Slip </a:t>
            </a:r>
            <a:r>
              <a:rPr lang="en-US" altLang="en-US" sz="2800" b="1" dirty="0" err="1" smtClean="0"/>
              <a:t>Keputusan</a:t>
            </a:r>
            <a:r>
              <a:rPr lang="en-US" altLang="en-US" sz="2800" b="1" dirty="0" smtClean="0"/>
              <a:t> LI </a:t>
            </a:r>
            <a:r>
              <a:rPr lang="en-US" altLang="en-US" sz="2800" b="1" dirty="0" err="1" smtClean="0"/>
              <a:t>akan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dikeluarkan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kepada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pelajar</a:t>
            </a:r>
            <a:r>
              <a:rPr lang="en-US" altLang="en-US" sz="2800" b="1" dirty="0" smtClean="0"/>
              <a:t> yang </a:t>
            </a:r>
            <a:r>
              <a:rPr lang="en-US" altLang="en-US" sz="2800" b="1" dirty="0" err="1" smtClean="0"/>
              <a:t>layak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pada</a:t>
            </a:r>
            <a:r>
              <a:rPr lang="en-US" altLang="en-US" sz="2800" b="1" dirty="0" smtClean="0"/>
              <a:t> semester </a:t>
            </a:r>
            <a:r>
              <a:rPr lang="en-US" altLang="en-US" sz="2800" b="1" dirty="0" err="1" smtClean="0"/>
              <a:t>berikutnya</a:t>
            </a:r>
            <a:r>
              <a:rPr lang="en-US" altLang="en-US" sz="2800" b="1" dirty="0" smtClean="0"/>
              <a:t>.</a:t>
            </a:r>
          </a:p>
          <a:p>
            <a:pPr eaLnBrk="1" hangingPunct="1"/>
            <a:endParaRPr lang="en-US" altLang="en-US" sz="28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91" t="7888" r="24165" b="53705"/>
          <a:stretch/>
        </p:blipFill>
        <p:spPr bwMode="auto">
          <a:xfrm>
            <a:off x="760966" y="1412776"/>
            <a:ext cx="7291449" cy="329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28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3"/>
          <p:cNvSpPr txBox="1">
            <a:spLocks noChangeArrowheads="1"/>
          </p:cNvSpPr>
          <p:nvPr/>
        </p:nvSpPr>
        <p:spPr bwMode="auto">
          <a:xfrm>
            <a:off x="827583" y="1204279"/>
            <a:ext cx="6876765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TAHNIAH!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BERJAYA DAPAT TEMPAT LI!</a:t>
            </a:r>
            <a:endParaRPr lang="en-US" alt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4. </a:t>
            </a:r>
            <a:r>
              <a:rPr lang="en-US" altLang="en-US" sz="3600" dirty="0" err="1" smtClean="0">
                <a:latin typeface="Times New Roman" pitchFamily="18" charset="0"/>
              </a:rPr>
              <a:t>Penilaian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612" y="1384300"/>
            <a:ext cx="5513387" cy="508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Format </a:t>
            </a:r>
            <a:r>
              <a:rPr lang="en-US" altLang="en-US" sz="4800" dirty="0" err="1" smtClean="0"/>
              <a:t>Penilaian</a:t>
            </a:r>
            <a:r>
              <a:rPr lang="en-US" altLang="en-US" sz="4800" dirty="0" smtClean="0"/>
              <a:t> :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0" y="2333625"/>
            <a:ext cx="9251950" cy="4271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Practical Task-Appendix 1 (Firma)				40%</a:t>
            </a:r>
          </a:p>
          <a:p>
            <a:pPr eaLnBrk="1" hangingPunct="1"/>
            <a:r>
              <a:rPr lang="en-US" altLang="en-US" sz="2400" dirty="0" smtClean="0"/>
              <a:t>Reflective Journal – Appendix 2                         	           20%</a:t>
            </a:r>
          </a:p>
          <a:p>
            <a:pPr eaLnBrk="1" hangingPunct="1"/>
            <a:r>
              <a:rPr lang="en-US" altLang="en-US" sz="2400" dirty="0" smtClean="0"/>
              <a:t>Observation (Lecturer) – Appendix 3			           10%</a:t>
            </a:r>
          </a:p>
          <a:p>
            <a:pPr eaLnBrk="1" hangingPunct="1"/>
            <a:r>
              <a:rPr lang="en-US" altLang="en-US" sz="2400" dirty="0" smtClean="0"/>
              <a:t>Final Report –Appendix 4					20%</a:t>
            </a:r>
          </a:p>
          <a:p>
            <a:pPr eaLnBrk="1" hangingPunct="1"/>
            <a:r>
              <a:rPr lang="en-US" altLang="en-US" sz="2400" dirty="0" smtClean="0"/>
              <a:t>Presentation – Appendix 5					10%</a:t>
            </a:r>
          </a:p>
          <a:p>
            <a:pPr eaLnBrk="1" hangingPunct="1"/>
            <a:endParaRPr lang="en-US" altLang="en-US" sz="2400" dirty="0" smtClean="0"/>
          </a:p>
          <a:p>
            <a:pPr eaLnBrk="1" hangingPunct="1">
              <a:buFontTx/>
              <a:buNone/>
            </a:pPr>
            <a:endParaRPr lang="en-US" alt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5388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5. Format </a:t>
            </a:r>
            <a:r>
              <a:rPr lang="en-US" altLang="en-US" sz="3600" dirty="0" err="1" smtClean="0">
                <a:latin typeface="Times New Roman" pitchFamily="18" charset="0"/>
              </a:rPr>
              <a:t>Laporan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23628" y="1269516"/>
            <a:ext cx="66967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SILA  MUAT TURUN GARIS PANDUAN DAN CONTOH PENULISAN LAPORAN DAN CONTOH PENULISAN REFLEKSI JURNAL DARIPADA LAMAN WEB PBU !</a:t>
            </a:r>
          </a:p>
          <a:p>
            <a:endParaRPr lang="en-US" sz="4000" b="1" dirty="0" smtClean="0">
              <a:solidFill>
                <a:schemeClr val="tx2">
                  <a:lumMod val="75000"/>
                </a:schemeClr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en-US" sz="4000" b="1" dirty="0">
                <a:solidFill>
                  <a:srgbClr val="FF000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http://pbuupli.yolasite.com/</a:t>
            </a:r>
          </a:p>
        </p:txBody>
      </p:sp>
    </p:spTree>
    <p:extLst>
      <p:ext uri="{BB962C8B-B14F-4D97-AF65-F5344CB8AC3E}">
        <p14:creationId xmlns:p14="http://schemas.microsoft.com/office/powerpoint/2010/main" val="193608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91" y="267133"/>
            <a:ext cx="8709217" cy="594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686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47" y="1700808"/>
            <a:ext cx="2895600" cy="4038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2013464"/>
            <a:ext cx="4594198" cy="3413288"/>
          </a:xfrm>
          <a:prstGeom prst="rect">
            <a:avLst/>
          </a:prstGeom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-130629" y="680997"/>
            <a:ext cx="9499600" cy="508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SPMP:</a:t>
            </a:r>
            <a:endParaRPr lang="en-US" alt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227581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3508" y="134587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6. </a:t>
            </a:r>
            <a:r>
              <a:rPr lang="en-US" altLang="en-US" sz="3600" dirty="0" err="1" smtClean="0">
                <a:latin typeface="Times New Roman" pitchFamily="18" charset="0"/>
              </a:rPr>
              <a:t>Sesi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</a:rPr>
              <a:t>Soal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</a:rPr>
              <a:t>Jawab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pic>
        <p:nvPicPr>
          <p:cNvPr id="11266" name="Picture 2" descr="http://static1.squarespace.com/static/552807d9e4b04e0c66c88708/t/558307abe4b026cfbee902df/1434650539946/question-marks-11.jpg?format=1500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193005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03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096852"/>
            <a:ext cx="8388932" cy="2952328"/>
          </a:xfrm>
        </p:spPr>
        <p:txBody>
          <a:bodyPr/>
          <a:lstStyle/>
          <a:p>
            <a:r>
              <a:rPr lang="en-US" b="1" dirty="0" smtClean="0"/>
              <a:t>SELAMAT MENJALANI LATIHAN INDUSTRI DENGAN JAYANYA!</a:t>
            </a:r>
            <a:br>
              <a:rPr lang="en-US" b="1" dirty="0" smtClean="0"/>
            </a:br>
            <a:r>
              <a:rPr lang="en-US" b="1" dirty="0" smtClean="0"/>
              <a:t>SEMOGA BERJAYA..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99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" y="381000"/>
            <a:ext cx="7772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6 TOPIK UTAMA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1903322"/>
            <a:ext cx="687307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en-US" sz="4000" dirty="0" err="1" smtClean="0">
                <a:latin typeface="Times New Roman" pitchFamily="18" charset="0"/>
              </a:rPr>
              <a:t>Maklumat</a:t>
            </a:r>
            <a:r>
              <a:rPr lang="en-US" altLang="en-US" sz="4000" dirty="0" smtClean="0">
                <a:latin typeface="Times New Roman" pitchFamily="18" charset="0"/>
              </a:rPr>
              <a:t> LI</a:t>
            </a:r>
          </a:p>
          <a:p>
            <a:pPr marL="342900" indent="-342900">
              <a:buAutoNum type="arabicPeriod"/>
            </a:pPr>
            <a:r>
              <a:rPr lang="en-US" altLang="en-US" sz="4000" dirty="0" smtClean="0">
                <a:latin typeface="Times New Roman" pitchFamily="18" charset="0"/>
              </a:rPr>
              <a:t>Carta </a:t>
            </a:r>
            <a:r>
              <a:rPr lang="en-US" altLang="en-US" sz="4000" dirty="0" err="1">
                <a:latin typeface="Times New Roman" pitchFamily="18" charset="0"/>
              </a:rPr>
              <a:t>Pengaliran</a:t>
            </a:r>
            <a:r>
              <a:rPr lang="en-US" altLang="en-US" sz="4000" dirty="0">
                <a:latin typeface="Times New Roman" pitchFamily="18" charset="0"/>
              </a:rPr>
              <a:t> </a:t>
            </a:r>
            <a:r>
              <a:rPr lang="en-US" altLang="en-US" sz="4000" dirty="0" smtClean="0">
                <a:latin typeface="Times New Roman" pitchFamily="18" charset="0"/>
              </a:rPr>
              <a:t>LI</a:t>
            </a:r>
          </a:p>
          <a:p>
            <a:pPr marL="342900" indent="-342900">
              <a:buAutoNum type="arabicPeriod"/>
            </a:pPr>
            <a:r>
              <a:rPr lang="en-US" altLang="en-US" sz="4000" dirty="0" err="1">
                <a:latin typeface="Times New Roman" pitchFamily="18" charset="0"/>
              </a:rPr>
              <a:t>Peraturan</a:t>
            </a:r>
            <a:r>
              <a:rPr lang="en-US" altLang="en-US" sz="4000" dirty="0">
                <a:latin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</a:rPr>
              <a:t>Semasa</a:t>
            </a:r>
            <a:r>
              <a:rPr lang="en-US" altLang="en-US" sz="4000" dirty="0">
                <a:latin typeface="Times New Roman" pitchFamily="18" charset="0"/>
              </a:rPr>
              <a:t> LI</a:t>
            </a:r>
            <a:r>
              <a:rPr lang="en-US" altLang="en-US" sz="4000" dirty="0" smtClean="0">
                <a:latin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altLang="en-US" sz="4000" dirty="0" err="1" smtClean="0">
                <a:latin typeface="Times New Roman" pitchFamily="18" charset="0"/>
              </a:rPr>
              <a:t>Penilaian</a:t>
            </a:r>
            <a:r>
              <a:rPr lang="en-US" altLang="en-US" sz="4000" dirty="0" smtClean="0">
                <a:latin typeface="Times New Roman" pitchFamily="18" charset="0"/>
              </a:rPr>
              <a:t> </a:t>
            </a:r>
            <a:r>
              <a:rPr lang="en-US" altLang="en-US" sz="4000" dirty="0">
                <a:latin typeface="Times New Roman" pitchFamily="18" charset="0"/>
              </a:rPr>
              <a:t>LI</a:t>
            </a:r>
            <a:r>
              <a:rPr lang="en-US" altLang="en-US" sz="4000" dirty="0" smtClean="0">
                <a:latin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altLang="en-US" sz="4000" dirty="0" smtClean="0">
                <a:latin typeface="Times New Roman" pitchFamily="18" charset="0"/>
              </a:rPr>
              <a:t>Format </a:t>
            </a:r>
            <a:r>
              <a:rPr lang="en-US" altLang="en-US" sz="4000" dirty="0" err="1" smtClean="0">
                <a:latin typeface="Times New Roman" pitchFamily="18" charset="0"/>
              </a:rPr>
              <a:t>Laporan</a:t>
            </a:r>
            <a:endParaRPr lang="en-US" altLang="en-US" sz="4000" dirty="0" smtClean="0">
              <a:latin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altLang="en-US" sz="4000" dirty="0" err="1" smtClean="0">
                <a:latin typeface="Times New Roman" pitchFamily="18" charset="0"/>
              </a:rPr>
              <a:t>Sesi</a:t>
            </a:r>
            <a:r>
              <a:rPr lang="en-US" altLang="en-US" sz="4000" dirty="0" smtClean="0">
                <a:latin typeface="Times New Roman" pitchFamily="18" charset="0"/>
              </a:rPr>
              <a:t> </a:t>
            </a:r>
            <a:r>
              <a:rPr lang="en-US" altLang="en-US" sz="4000" dirty="0" err="1" smtClean="0">
                <a:latin typeface="Times New Roman" pitchFamily="18" charset="0"/>
              </a:rPr>
              <a:t>Soal-Jawab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762000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1. </a:t>
            </a:r>
            <a:r>
              <a:rPr lang="en-US" altLang="en-US" sz="3600" dirty="0" err="1" smtClean="0">
                <a:latin typeface="Times New Roman" pitchFamily="18" charset="0"/>
              </a:rPr>
              <a:t>Maklumat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11267" name="Rectangle 16"/>
          <p:cNvSpPr>
            <a:spLocks noChangeArrowheads="1"/>
          </p:cNvSpPr>
          <p:nvPr/>
        </p:nvSpPr>
        <p:spPr bwMode="auto">
          <a:xfrm>
            <a:off x="683568" y="1664804"/>
            <a:ext cx="7956884" cy="44644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err="1">
                <a:latin typeface="Eras Ultra ITC" pitchFamily="34" charset="0"/>
              </a:rPr>
              <a:t>Modul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>
                <a:latin typeface="Eras Ultra ITC" pitchFamily="34" charset="0"/>
              </a:rPr>
              <a:t>Latihan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>
                <a:latin typeface="Eras Ultra ITC" pitchFamily="34" charset="0"/>
              </a:rPr>
              <a:t>Industri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 smtClean="0">
                <a:latin typeface="Eras Ultra ITC" pitchFamily="34" charset="0"/>
              </a:rPr>
              <a:t>membawa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smtClean="0">
                <a:solidFill>
                  <a:srgbClr val="FF0000"/>
                </a:solidFill>
                <a:latin typeface="Eras Ultra ITC" pitchFamily="34" charset="0"/>
              </a:rPr>
              <a:t>9 (DDT) 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 </a:t>
            </a:r>
            <a:r>
              <a:rPr lang="en-US" altLang="en-US" sz="2000" dirty="0" smtClean="0">
                <a:solidFill>
                  <a:srgbClr val="FF0000"/>
                </a:solidFill>
                <a:latin typeface="Eras Ultra ITC" pitchFamily="34" charset="0"/>
              </a:rPr>
              <a:t>   JAM </a:t>
            </a: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KREDIT.</a:t>
            </a: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rgbClr val="FF0000"/>
              </a:solidFill>
              <a:latin typeface="Eras Ultra ITC" pitchFamily="34" charset="0"/>
            </a:endParaRP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err="1">
                <a:latin typeface="Eras Ultra ITC" pitchFamily="34" charset="0"/>
              </a:rPr>
              <a:t>Keputusan</a:t>
            </a:r>
            <a:r>
              <a:rPr lang="en-US" altLang="en-US" sz="2000" dirty="0">
                <a:latin typeface="Eras Ultra ITC" pitchFamily="34" charset="0"/>
              </a:rPr>
              <a:t> LI </a:t>
            </a:r>
            <a:r>
              <a:rPr lang="en-US" altLang="en-US" sz="2000" dirty="0" err="1">
                <a:solidFill>
                  <a:srgbClr val="FF0000"/>
                </a:solidFill>
                <a:latin typeface="Eras Ultra ITC" pitchFamily="34" charset="0"/>
              </a:rPr>
              <a:t>tidak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>
                <a:latin typeface="Eras Ultra ITC" pitchFamily="34" charset="0"/>
              </a:rPr>
              <a:t>akan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>
                <a:latin typeface="Eras Ultra ITC" pitchFamily="34" charset="0"/>
              </a:rPr>
              <a:t>diambil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>
                <a:latin typeface="Eras Ultra ITC" pitchFamily="34" charset="0"/>
              </a:rPr>
              <a:t>kira</a:t>
            </a:r>
            <a:r>
              <a:rPr lang="en-US" altLang="en-US" sz="2000" dirty="0">
                <a:latin typeface="Eras Ultra ITC" pitchFamily="34" charset="0"/>
              </a:rPr>
              <a:t> di </a:t>
            </a:r>
            <a:r>
              <a:rPr lang="en-US" altLang="en-US" sz="2000" dirty="0" err="1">
                <a:latin typeface="Eras Ultra ITC" pitchFamily="34" charset="0"/>
              </a:rPr>
              <a:t>dalam</a:t>
            </a: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err="1" smtClean="0">
                <a:latin typeface="Eras Ultra ITC" pitchFamily="34" charset="0"/>
              </a:rPr>
              <a:t>menentukan</a:t>
            </a:r>
            <a:endParaRPr lang="en-US" altLang="en-US" sz="2000" dirty="0" smtClean="0">
              <a:latin typeface="Eras Ultra ITC" pitchFamily="34" charset="0"/>
            </a:endParaRPr>
          </a:p>
          <a:p>
            <a:pPr marL="457200" lvl="1" indent="0" eaLnBrk="1" hangingPunct="1">
              <a:lnSpc>
                <a:spcPct val="80000"/>
              </a:lnSpc>
            </a:pPr>
            <a:r>
              <a:rPr lang="en-US" altLang="en-US" sz="2000" dirty="0">
                <a:latin typeface="Eras Ultra ITC" pitchFamily="34" charset="0"/>
              </a:rPr>
              <a:t> </a:t>
            </a:r>
            <a:r>
              <a:rPr lang="en-US" altLang="en-US" sz="2000" dirty="0" smtClean="0">
                <a:latin typeface="Eras Ultra ITC" pitchFamily="34" charset="0"/>
              </a:rPr>
              <a:t>    </a:t>
            </a:r>
            <a:r>
              <a:rPr lang="en-US" altLang="en-US" sz="2000" dirty="0">
                <a:latin typeface="Eras Ultra ITC" pitchFamily="34" charset="0"/>
              </a:rPr>
              <a:t>HPNM </a:t>
            </a:r>
            <a:r>
              <a:rPr lang="en-US" altLang="en-US" sz="2000" dirty="0" err="1">
                <a:latin typeface="Eras Ultra ITC" pitchFamily="34" charset="0"/>
              </a:rPr>
              <a:t>pelajar</a:t>
            </a:r>
            <a:r>
              <a:rPr lang="en-US" altLang="en-US" sz="2000" dirty="0">
                <a:latin typeface="Eras Ultra ITC" pitchFamily="34" charset="0"/>
              </a:rPr>
              <a:t>.</a:t>
            </a: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altLang="en-US" sz="2000" dirty="0">
              <a:latin typeface="Eras Ultra ITC" pitchFamily="34" charset="0"/>
            </a:endParaRP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Pelajar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dibenarkan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mengulang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LI </a:t>
            </a: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SATU KALI SAHAJA!!!!!</a:t>
            </a: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rgbClr val="FF0000"/>
              </a:solidFill>
              <a:latin typeface="Eras Ultra ITC" pitchFamily="34" charset="0"/>
            </a:endParaRP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Pelajar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diberikan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keputusan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GAGAL </a:t>
            </a:r>
            <a:r>
              <a:rPr lang="en-US" altLang="en-US" sz="2000" dirty="0" err="1">
                <a:solidFill>
                  <a:srgbClr val="FF0000"/>
                </a:solidFill>
                <a:latin typeface="Eras Ultra ITC" pitchFamily="34" charset="0"/>
              </a:rPr>
              <a:t>dan</a:t>
            </a: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 DIBERHENTIKAN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en-US" altLang="en-US" sz="2000" dirty="0" smtClean="0">
                <a:solidFill>
                  <a:srgbClr val="000000"/>
                </a:solidFill>
                <a:latin typeface="Eras Ultra ITC" pitchFamily="34" charset="0"/>
              </a:rPr>
              <a:t>     </a:t>
            </a:r>
            <a:r>
              <a:rPr lang="en-US" altLang="en-US" sz="2000" dirty="0" err="1" smtClean="0">
                <a:solidFill>
                  <a:srgbClr val="000000"/>
                </a:solidFill>
                <a:latin typeface="Eras Ultra ITC" pitchFamily="34" charset="0"/>
              </a:rPr>
              <a:t>setelah</a:t>
            </a:r>
            <a:r>
              <a:rPr lang="en-US" altLang="en-US" sz="2000" dirty="0" smtClean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gagal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modul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LI </a:t>
            </a:r>
            <a:r>
              <a:rPr lang="en-US" altLang="en-US" sz="2000" dirty="0" err="1">
                <a:solidFill>
                  <a:srgbClr val="000000"/>
                </a:solidFill>
                <a:latin typeface="Eras Ultra ITC" pitchFamily="34" charset="0"/>
              </a:rPr>
              <a:t>sebanyak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 </a:t>
            </a:r>
            <a:r>
              <a:rPr lang="en-US" altLang="en-US" sz="2000" dirty="0" smtClean="0">
                <a:solidFill>
                  <a:srgbClr val="FF0000"/>
                </a:solidFill>
                <a:latin typeface="Eras Ultra ITC" pitchFamily="34" charset="0"/>
              </a:rPr>
              <a:t>2 </a:t>
            </a:r>
            <a:r>
              <a:rPr lang="en-US" altLang="en-US" sz="2000" dirty="0">
                <a:solidFill>
                  <a:srgbClr val="FF0000"/>
                </a:solidFill>
                <a:latin typeface="Eras Ultra ITC" pitchFamily="34" charset="0"/>
              </a:rPr>
              <a:t>kali</a:t>
            </a:r>
            <a:r>
              <a:rPr lang="en-US" altLang="en-US" sz="2000" dirty="0">
                <a:solidFill>
                  <a:srgbClr val="000000"/>
                </a:solidFill>
                <a:latin typeface="Eras Ultra ITC" pitchFamily="34" charset="0"/>
              </a:rPr>
              <a:t>!!</a:t>
            </a:r>
          </a:p>
          <a:p>
            <a:pPr algn="ctr" eaLnBrk="1" hangingPunct="1"/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9572" y="762000"/>
            <a:ext cx="7632848" cy="6867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err="1" smtClean="0"/>
              <a:t>Syarat</a:t>
            </a:r>
            <a:r>
              <a:rPr lang="en-US" altLang="en-US" sz="3600" dirty="0" smtClean="0"/>
              <a:t> </a:t>
            </a:r>
            <a:r>
              <a:rPr lang="en-US" altLang="en-US" sz="3600" dirty="0" err="1"/>
              <a:t>untuk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menjalani</a:t>
            </a:r>
            <a:r>
              <a:rPr lang="en-US" altLang="en-US" sz="3600" dirty="0"/>
              <a:t> </a:t>
            </a:r>
            <a:r>
              <a:rPr lang="en-US" altLang="en-US" sz="3600" dirty="0" smtClean="0">
                <a:latin typeface="Times New Roman" pitchFamily="18" charset="0"/>
              </a:rPr>
              <a:t>LI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77424" y="1870086"/>
            <a:ext cx="8207375" cy="34686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Daftar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Kursus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Latihan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Industri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DUT 7019 / DUT60019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Dapat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tempat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LI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sebelum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tarikh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tutup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permohohan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Memperolehi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sekurang-kurangnya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42 jam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kredit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Sekurang-kurangnya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dapat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kedudukan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KB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atau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KS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dalam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peperiksaan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akhir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Sem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1,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Sem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2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Sem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3.</a:t>
            </a: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2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767" y="111980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2. Carta </a:t>
            </a:r>
            <a:r>
              <a:rPr lang="en-US" altLang="en-US" sz="3600" dirty="0" err="1" smtClean="0">
                <a:latin typeface="Times New Roman" pitchFamily="18" charset="0"/>
              </a:rPr>
              <a:t>Pengaliran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LI</a:t>
            </a: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73111" y="812470"/>
            <a:ext cx="6967341" cy="5892800"/>
            <a:chOff x="2286000" y="990600"/>
            <a:chExt cx="6570663" cy="5892800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343400" y="990600"/>
              <a:ext cx="15240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Dapat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tempat</a:t>
              </a:r>
              <a:r>
                <a:rPr lang="en-US" sz="1600" dirty="0">
                  <a:solidFill>
                    <a:srgbClr val="F2FDF7"/>
                  </a:solidFill>
                </a:rPr>
                <a:t> LI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2819400" y="4191000"/>
              <a:ext cx="5638800" cy="12192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457200" indent="-457200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Lapor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Diri</a:t>
              </a:r>
              <a:r>
                <a:rPr lang="en-US" sz="1600" dirty="0">
                  <a:solidFill>
                    <a:srgbClr val="F2FDF7"/>
                  </a:solidFill>
                </a:rPr>
                <a:t> di firma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27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SEP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2021, </a:t>
              </a:r>
              <a:r>
                <a:rPr lang="en-US" sz="1600" b="1" dirty="0">
                  <a:solidFill>
                    <a:srgbClr val="F2FDF7"/>
                  </a:solidFill>
                </a:rPr>
                <a:t>8.00 </a:t>
              </a:r>
              <a:r>
                <a:rPr lang="en-US" sz="1600" b="1" dirty="0" err="1">
                  <a:solidFill>
                    <a:srgbClr val="F2FDF7"/>
                  </a:solidFill>
                </a:rPr>
                <a:t>pagi</a:t>
              </a:r>
              <a:r>
                <a:rPr lang="en-US" sz="1600" dirty="0">
                  <a:solidFill>
                    <a:srgbClr val="F2FDF7"/>
                  </a:solidFill>
                </a:rPr>
                <a:t> :</a:t>
              </a:r>
            </a:p>
            <a:p>
              <a:pPr marL="457200" indent="-457200">
                <a:buFontTx/>
                <a:buAutoNum type="arabicParenR"/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Tunjuk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>
                  <a:solidFill>
                    <a:srgbClr val="F2FDF7"/>
                  </a:solidFill>
                </a:rPr>
                <a:t>Surat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Pengenalan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Diri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Pelajar</a:t>
              </a:r>
              <a:r>
                <a:rPr lang="en-US" sz="1600" b="1" dirty="0">
                  <a:solidFill>
                    <a:srgbClr val="F2FDF7"/>
                  </a:solidFill>
                </a:rPr>
                <a:t>.</a:t>
              </a:r>
            </a:p>
            <a:p>
              <a:pPr marL="457200" indent="-457200">
                <a:buFontTx/>
                <a:buAutoNum type="arabicParenR"/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Tunjuk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Surat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Jawapan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Industri</a:t>
              </a:r>
              <a:r>
                <a:rPr lang="en-US" sz="1600" dirty="0">
                  <a:solidFill>
                    <a:srgbClr val="F2FDF7"/>
                  </a:solidFill>
                </a:rPr>
                <a:t> (copy ).</a:t>
              </a:r>
            </a:p>
            <a:p>
              <a:pPr marL="457200" indent="-457200">
                <a:buFontTx/>
                <a:buAutoNum type="arabicParenR"/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Minta</a:t>
              </a:r>
              <a:r>
                <a:rPr lang="en-US" sz="1600" dirty="0">
                  <a:solidFill>
                    <a:srgbClr val="F2FDF7"/>
                  </a:solidFill>
                </a:rPr>
                <a:t> HR </a:t>
              </a:r>
              <a:r>
                <a:rPr lang="en-US" sz="1600" dirty="0" err="1">
                  <a:solidFill>
                    <a:srgbClr val="F2FDF7"/>
                  </a:solidFill>
                </a:rPr>
                <a:t>tandatangani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Kad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Pengesahan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Lapor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Diri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</a:p>
            <a:p>
              <a:pPr marL="457200" indent="-457200">
                <a:defRPr/>
              </a:pP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2286000" y="5791200"/>
              <a:ext cx="6172200" cy="7620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457200" indent="-457200">
                <a:defRPr/>
              </a:pPr>
              <a:endParaRPr lang="en-US" sz="1600" dirty="0">
                <a:solidFill>
                  <a:srgbClr val="F2FDF7"/>
                </a:solidFill>
              </a:endParaRPr>
            </a:p>
            <a:p>
              <a:pPr marL="457200" indent="-457200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Hantar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ke</a:t>
              </a:r>
              <a:r>
                <a:rPr lang="en-US" sz="1600" dirty="0">
                  <a:solidFill>
                    <a:srgbClr val="F2FDF7"/>
                  </a:solidFill>
                </a:rPr>
                <a:t> UPLI </a:t>
              </a:r>
              <a:r>
                <a:rPr lang="en-US" sz="1600" dirty="0" smtClean="0">
                  <a:solidFill>
                    <a:srgbClr val="F2FDF7"/>
                  </a:solidFill>
                </a:rPr>
                <a:t>: (</a:t>
              </a:r>
              <a:r>
                <a:rPr lang="en-US" sz="1600" dirty="0" err="1">
                  <a:solidFill>
                    <a:srgbClr val="F2FDF7"/>
                  </a:solidFill>
                </a:rPr>
                <a:t>dalam</a:t>
              </a:r>
              <a:r>
                <a:rPr lang="en-US" sz="1600" dirty="0">
                  <a:solidFill>
                    <a:srgbClr val="F2FDF7"/>
                  </a:solidFill>
                </a:rPr>
                <a:t> masa </a:t>
              </a:r>
              <a:r>
                <a:rPr lang="en-US" sz="1600" b="1" dirty="0">
                  <a:solidFill>
                    <a:srgbClr val="F2FDF7"/>
                  </a:solidFill>
                </a:rPr>
                <a:t>2 </a:t>
              </a:r>
              <a:r>
                <a:rPr lang="en-US" sz="1600" b="1" dirty="0" err="1">
                  <a:solidFill>
                    <a:srgbClr val="F2FDF7"/>
                  </a:solidFill>
                </a:rPr>
                <a:t>minggu</a:t>
              </a:r>
              <a:r>
                <a:rPr lang="en-US" sz="1600" dirty="0">
                  <a:solidFill>
                    <a:srgbClr val="F2FDF7"/>
                  </a:solidFill>
                </a:rPr>
                <a:t>).</a:t>
              </a:r>
            </a:p>
            <a:p>
              <a:pPr marL="457200" indent="-457200">
                <a:buFontTx/>
                <a:buAutoNum type="arabicParenR"/>
                <a:defRPr/>
              </a:pPr>
              <a:r>
                <a:rPr lang="en-US" sz="1600" b="1" dirty="0" err="1">
                  <a:solidFill>
                    <a:srgbClr val="F2FDF7"/>
                  </a:solidFill>
                </a:rPr>
                <a:t>Kad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Pengesahan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Lapor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Diri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endParaRPr lang="en-US" sz="1600" b="1" dirty="0" smtClean="0">
                <a:solidFill>
                  <a:srgbClr val="F2FDF7"/>
                </a:solidFill>
              </a:endParaRPr>
            </a:p>
            <a:p>
              <a:pPr marL="457200" indent="-457200">
                <a:buFontTx/>
                <a:buAutoNum type="arabicParenR"/>
                <a:defRPr/>
              </a:pPr>
              <a:r>
                <a:rPr lang="en-US" sz="1600" b="1" dirty="0" smtClean="0">
                  <a:solidFill>
                    <a:srgbClr val="F2FDF7"/>
                  </a:solidFill>
                </a:rPr>
                <a:t>Peta </a:t>
              </a:r>
              <a:r>
                <a:rPr lang="en-US" sz="1600" b="1" dirty="0" err="1">
                  <a:solidFill>
                    <a:srgbClr val="F2FDF7"/>
                  </a:solidFill>
                </a:rPr>
                <a:t>ringkas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ke</a:t>
              </a:r>
              <a:r>
                <a:rPr lang="en-US" sz="1600" dirty="0">
                  <a:solidFill>
                    <a:srgbClr val="F2FDF7"/>
                  </a:solidFill>
                </a:rPr>
                <a:t> firma.</a:t>
              </a:r>
            </a:p>
            <a:p>
              <a:pPr marL="457200" indent="-457200">
                <a:buFontTx/>
                <a:buAutoNum type="arabicParenR"/>
                <a:defRPr/>
              </a:pP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2971800" y="3200400"/>
              <a:ext cx="44196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Terima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Surat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Arahan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Lapor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Diri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dari</a:t>
              </a:r>
              <a:r>
                <a:rPr lang="en-US" sz="1600" dirty="0">
                  <a:solidFill>
                    <a:srgbClr val="F2FDF7"/>
                  </a:solidFill>
                </a:rPr>
                <a:t> UPLI</a:t>
              </a:r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3456697" y="1828800"/>
              <a:ext cx="3202867" cy="987425"/>
            </a:xfrm>
            <a:prstGeom prst="flowChartDecis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rgbClr val="F2FDF7"/>
                  </a:solidFill>
                </a:rPr>
                <a:t>Final Exam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rgbClr val="F2FDF7"/>
                  </a:solidFill>
                </a:rPr>
                <a:t>KB </a:t>
              </a:r>
              <a:r>
                <a:rPr lang="en-US" sz="1200" b="1" dirty="0" err="1">
                  <a:solidFill>
                    <a:srgbClr val="F2FDF7"/>
                  </a:solidFill>
                </a:rPr>
                <a:t>atau</a:t>
              </a:r>
              <a:r>
                <a:rPr lang="en-US" sz="1200" b="1" dirty="0">
                  <a:solidFill>
                    <a:srgbClr val="F2FDF7"/>
                  </a:solidFill>
                </a:rPr>
                <a:t> KS </a:t>
              </a:r>
              <a:r>
                <a:rPr lang="en-US" sz="1200" b="1" dirty="0" err="1" smtClean="0">
                  <a:solidFill>
                    <a:srgbClr val="F2FDF7"/>
                  </a:solidFill>
                </a:rPr>
                <a:t>atau</a:t>
              </a:r>
              <a:r>
                <a:rPr lang="en-US" sz="12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200" b="1" dirty="0" err="1" smtClean="0">
                  <a:solidFill>
                    <a:srgbClr val="F2FDF7"/>
                  </a:solidFill>
                </a:rPr>
                <a:t>Gagal</a:t>
              </a:r>
              <a:r>
                <a:rPr lang="en-US" sz="12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200" b="1" dirty="0" err="1" smtClean="0">
                  <a:solidFill>
                    <a:srgbClr val="F2FDF7"/>
                  </a:solidFill>
                </a:rPr>
                <a:t>Brhenti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?</a:t>
              </a:r>
              <a:endParaRPr lang="en-US" sz="1600" b="1" dirty="0">
                <a:solidFill>
                  <a:srgbClr val="F2FDF7"/>
                </a:solidFill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5076825" y="2819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5219700" y="2816225"/>
              <a:ext cx="612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solidFill>
                    <a:srgbClr val="F2FDF7"/>
                  </a:solidFill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076825" y="3802063"/>
              <a:ext cx="0" cy="3952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5076825" y="5408613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6659563" y="2024063"/>
              <a:ext cx="2197100" cy="6842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Tidak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layak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menjalani</a:t>
              </a:r>
              <a:r>
                <a:rPr lang="en-US" sz="1600" dirty="0">
                  <a:solidFill>
                    <a:srgbClr val="F2FDF7"/>
                  </a:solidFill>
                </a:rPr>
                <a:t> LI.</a:t>
              </a:r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6156325" y="2325688"/>
              <a:ext cx="5032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5064125" y="6523038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5995988" y="1895475"/>
              <a:ext cx="612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solidFill>
                    <a:srgbClr val="F2FDF7"/>
                  </a:solidFill>
                  <a:latin typeface="Times New Roman" pitchFamily="18" charset="0"/>
                </a:rPr>
                <a:t>No</a:t>
              </a:r>
            </a:p>
          </p:txBody>
        </p:sp>
      </p:grpSp>
      <p:sp>
        <p:nvSpPr>
          <p:cNvPr id="18" name="Line 10"/>
          <p:cNvSpPr>
            <a:spLocks noChangeShapeType="1"/>
          </p:cNvSpPr>
          <p:nvPr/>
        </p:nvSpPr>
        <p:spPr bwMode="auto">
          <a:xfrm>
            <a:off x="4593193" y="1336346"/>
            <a:ext cx="0" cy="3143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2FDF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7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766" y="111980"/>
            <a:ext cx="6626469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2. Carta </a:t>
            </a:r>
            <a:r>
              <a:rPr lang="en-US" altLang="en-US" sz="3600" dirty="0" err="1" smtClean="0">
                <a:latin typeface="Times New Roman" pitchFamily="18" charset="0"/>
              </a:rPr>
              <a:t>Pengaliran</a:t>
            </a:r>
            <a:r>
              <a:rPr lang="en-US" altLang="en-US" sz="3600" dirty="0" smtClean="0">
                <a:latin typeface="Times New Roman" pitchFamily="18" charset="0"/>
              </a:rPr>
              <a:t> LI-</a:t>
            </a:r>
            <a:r>
              <a:rPr lang="en-US" altLang="en-US" sz="3600" dirty="0" err="1" smtClean="0">
                <a:latin typeface="Times New Roman" pitchFamily="18" charset="0"/>
              </a:rPr>
              <a:t>samb</a:t>
            </a:r>
            <a:r>
              <a:rPr lang="en-US" altLang="en-US" sz="3600" dirty="0" smtClean="0">
                <a:latin typeface="Times New Roman" pitchFamily="18" charset="0"/>
              </a:rPr>
              <a:t>..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043608" y="854398"/>
            <a:ext cx="7200800" cy="5508625"/>
            <a:chOff x="2232025" y="1016000"/>
            <a:chExt cx="7200800" cy="5508625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auto">
            <a:xfrm>
              <a:off x="2303463" y="1268413"/>
              <a:ext cx="7129362" cy="1763712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600" b="1" dirty="0">
                  <a:solidFill>
                    <a:srgbClr val="F2FDF7"/>
                  </a:solidFill>
                </a:rPr>
                <a:t>Menjalani LI  </a:t>
              </a:r>
              <a:r>
                <a:rPr lang="en-US" sz="1600" b="1" dirty="0" err="1">
                  <a:solidFill>
                    <a:srgbClr val="F2FDF7"/>
                  </a:solidFill>
                </a:rPr>
                <a:t>selama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20 + 2 </a:t>
              </a:r>
              <a:r>
                <a:rPr lang="en-US" sz="1600" b="1" dirty="0" err="1">
                  <a:solidFill>
                    <a:srgbClr val="F2FDF7"/>
                  </a:solidFill>
                </a:rPr>
                <a:t>minggu</a:t>
              </a:r>
              <a:r>
                <a:rPr lang="en-US" sz="1600" b="1" dirty="0">
                  <a:solidFill>
                    <a:srgbClr val="F2FDF7"/>
                  </a:solidFill>
                </a:rPr>
                <a:t> :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Menulis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Buku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Laporan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Harian</a:t>
              </a:r>
              <a:r>
                <a:rPr lang="en-US" sz="1600" b="1" dirty="0">
                  <a:solidFill>
                    <a:srgbClr val="F2FDF7"/>
                  </a:solidFill>
                </a:rPr>
                <a:t> / Reflective </a:t>
              </a:r>
              <a:r>
                <a:rPr lang="en-US" sz="1600" b="1" dirty="0" err="1">
                  <a:solidFill>
                    <a:srgbClr val="F2FDF7"/>
                  </a:solidFill>
                </a:rPr>
                <a:t>jurnal</a:t>
              </a:r>
              <a:r>
                <a:rPr lang="en-US" sz="1600" b="1" dirty="0">
                  <a:solidFill>
                    <a:srgbClr val="F2FDF7"/>
                  </a:solidFill>
                </a:rPr>
                <a:t> LI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Memastikan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penyelia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menandatangani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buku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laporan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pada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setiap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minggu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Mengumpul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maklumat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untuk</a:t>
              </a:r>
              <a:r>
                <a:rPr lang="en-US" sz="1600" dirty="0">
                  <a:solidFill>
                    <a:srgbClr val="F2FDF7"/>
                  </a:solidFill>
                </a:rPr>
                <a:t> Laporan LI.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Menghantar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Kad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Pengesahan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Lapor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Diri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 </a:t>
              </a:r>
              <a:r>
                <a:rPr lang="en-US" sz="1600" b="1" dirty="0">
                  <a:solidFill>
                    <a:srgbClr val="F2FDF7"/>
                  </a:solidFill>
                </a:rPr>
                <a:t>LI 2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ke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>
                  <a:solidFill>
                    <a:srgbClr val="F2FDF7"/>
                  </a:solidFill>
                </a:rPr>
                <a:t>UPLI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jika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terdapat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 </a:t>
              </a:r>
              <a:r>
                <a:rPr lang="en-US" sz="1600" dirty="0" err="1">
                  <a:solidFill>
                    <a:srgbClr val="F2FDF7"/>
                  </a:solidFill>
                </a:rPr>
                <a:t>perubahan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alamat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dan</a:t>
              </a:r>
              <a:r>
                <a:rPr lang="en-US" sz="1600" dirty="0">
                  <a:solidFill>
                    <a:srgbClr val="F2FDF7"/>
                  </a:solidFill>
                </a:rPr>
                <a:t> lain-lain.</a:t>
              </a:r>
            </a:p>
            <a:p>
              <a:pPr>
                <a:buFontTx/>
                <a:buChar char="-"/>
                <a:defRPr/>
              </a:pP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21" name="AutoShape 6"/>
            <p:cNvSpPr>
              <a:spLocks noChangeArrowheads="1"/>
            </p:cNvSpPr>
            <p:nvPr/>
          </p:nvSpPr>
          <p:spPr bwMode="auto">
            <a:xfrm>
              <a:off x="3095941" y="3373934"/>
              <a:ext cx="5544405" cy="11430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600" b="1" dirty="0" err="1">
                  <a:solidFill>
                    <a:srgbClr val="F2FDF7"/>
                  </a:solidFill>
                </a:rPr>
                <a:t>Lawatan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Pensyarah</a:t>
              </a:r>
              <a:r>
                <a:rPr lang="en-US" sz="1600" dirty="0">
                  <a:solidFill>
                    <a:srgbClr val="F2FDF7"/>
                  </a:solidFill>
                </a:rPr>
                <a:t> :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Sediakan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buku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laporan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harian</a:t>
              </a:r>
              <a:endParaRPr lang="en-US" sz="1600" dirty="0">
                <a:solidFill>
                  <a:srgbClr val="F2FDF7"/>
                </a:solidFill>
              </a:endParaRP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Penilaian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akan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dibuat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oleh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pensyarah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pemantau</a:t>
              </a:r>
              <a:r>
                <a:rPr lang="en-US" sz="1600" dirty="0" smtClean="0">
                  <a:solidFill>
                    <a:srgbClr val="F2FDF7"/>
                  </a:solidFill>
                </a:rPr>
                <a:t>.</a:t>
              </a: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2232025" y="4760913"/>
              <a:ext cx="7200800" cy="1476375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495300" indent="-495300">
                <a:defRPr/>
              </a:pPr>
              <a:r>
                <a:rPr lang="en-US" sz="1600" b="1" dirty="0">
                  <a:solidFill>
                    <a:srgbClr val="F2FDF7"/>
                  </a:solidFill>
                </a:rPr>
                <a:t>1 </a:t>
              </a:r>
              <a:r>
                <a:rPr lang="en-US" sz="1600" b="1" dirty="0" err="1">
                  <a:solidFill>
                    <a:srgbClr val="F2FDF7"/>
                  </a:solidFill>
                </a:rPr>
                <a:t>Minggu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sebelum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Tamat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tempoh</a:t>
              </a:r>
              <a:r>
                <a:rPr lang="en-US" sz="1600" b="1" dirty="0">
                  <a:solidFill>
                    <a:srgbClr val="F2FDF7"/>
                  </a:solidFill>
                </a:rPr>
                <a:t> LI :</a:t>
              </a:r>
            </a:p>
            <a:p>
              <a:pPr marL="495300" indent="-495300">
                <a:buFontTx/>
                <a:buAutoNum type="romanLcParenR"/>
                <a:defRPr/>
              </a:pPr>
              <a:r>
                <a:rPr lang="en-US" sz="1600" dirty="0" err="1" smtClean="0">
                  <a:solidFill>
                    <a:srgbClr val="F2FDF7"/>
                  </a:solidFill>
                </a:rPr>
                <a:t>Pastikan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Appendix 1</a:t>
              </a:r>
              <a:r>
                <a:rPr lang="en-US" sz="1600" dirty="0" smtClean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telah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diisi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oleh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penyelia</a:t>
              </a:r>
              <a:r>
                <a:rPr lang="en-US" sz="1600" dirty="0">
                  <a:solidFill>
                    <a:srgbClr val="F2FDF7"/>
                  </a:solidFill>
                </a:rPr>
                <a:t> firma </a:t>
              </a:r>
              <a:r>
                <a:rPr lang="en-US" sz="1600" dirty="0" err="1">
                  <a:solidFill>
                    <a:srgbClr val="F2FDF7"/>
                  </a:solidFill>
                </a:rPr>
                <a:t>dan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simpan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</a:p>
            <a:p>
              <a:pPr marL="495300" indent="-495300"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        </a:t>
              </a:r>
              <a:r>
                <a:rPr lang="en-US" sz="1600" dirty="0" err="1">
                  <a:solidFill>
                    <a:srgbClr val="F2FDF7"/>
                  </a:solidFill>
                </a:rPr>
                <a:t>borang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dalam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keadaan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baik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untuk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pendaftaran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tamat</a:t>
              </a:r>
              <a:r>
                <a:rPr lang="en-US" sz="1600" dirty="0">
                  <a:solidFill>
                    <a:srgbClr val="F2FDF7"/>
                  </a:solidFill>
                </a:rPr>
                <a:t> LI </a:t>
              </a:r>
              <a:r>
                <a:rPr lang="en-US" sz="1600" dirty="0" err="1">
                  <a:solidFill>
                    <a:srgbClr val="F2FDF7"/>
                  </a:solidFill>
                </a:rPr>
                <a:t>nanti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  <a:p>
              <a:pPr marL="495300" indent="-495300"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ii)      </a:t>
              </a:r>
              <a:r>
                <a:rPr lang="en-US" sz="1600" dirty="0" err="1">
                  <a:solidFill>
                    <a:srgbClr val="F2FDF7"/>
                  </a:solidFill>
                </a:rPr>
                <a:t>Dapatkan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>
                  <a:solidFill>
                    <a:srgbClr val="F2FDF7"/>
                  </a:solidFill>
                </a:rPr>
                <a:t>Testimonial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dari</a:t>
              </a:r>
              <a:r>
                <a:rPr lang="en-US" sz="1600" dirty="0">
                  <a:solidFill>
                    <a:srgbClr val="F2FDF7"/>
                  </a:solidFill>
                </a:rPr>
                <a:t> HR firma.</a:t>
              </a:r>
            </a:p>
            <a:p>
              <a:pPr marL="495300" indent="-495300"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iii)     </a:t>
              </a:r>
              <a:r>
                <a:rPr lang="en-US" sz="1600" dirty="0" err="1">
                  <a:solidFill>
                    <a:srgbClr val="F2FDF7"/>
                  </a:solidFill>
                </a:rPr>
                <a:t>Pastikan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Borang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Pengesahan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Tamat</a:t>
              </a:r>
              <a:r>
                <a:rPr lang="en-US" sz="1600" b="1" dirty="0">
                  <a:solidFill>
                    <a:srgbClr val="F2FDF7"/>
                  </a:solidFill>
                </a:rPr>
                <a:t> LI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diisi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oleh</a:t>
              </a:r>
              <a:r>
                <a:rPr lang="en-US" sz="1600" dirty="0">
                  <a:solidFill>
                    <a:srgbClr val="F2FDF7"/>
                  </a:solidFill>
                </a:rPr>
                <a:t> HR firma </a:t>
              </a:r>
              <a:r>
                <a:rPr lang="en-US" sz="1600" dirty="0" err="1">
                  <a:solidFill>
                    <a:srgbClr val="F2FDF7"/>
                  </a:solidFill>
                </a:rPr>
                <a:t>dan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simpan</a:t>
              </a:r>
              <a:endParaRPr lang="en-US" sz="1600" dirty="0">
                <a:solidFill>
                  <a:srgbClr val="F2FDF7"/>
                </a:solidFill>
              </a:endParaRPr>
            </a:p>
            <a:p>
              <a:pPr marL="495300" indent="-495300"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        </a:t>
              </a:r>
              <a:r>
                <a:rPr lang="en-US" sz="1600" dirty="0" err="1">
                  <a:solidFill>
                    <a:srgbClr val="F2FDF7"/>
                  </a:solidFill>
                </a:rPr>
                <a:t>borang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dalam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keadaan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baik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untuk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pendaftaran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tamat</a:t>
              </a:r>
              <a:r>
                <a:rPr lang="en-US" sz="1600" dirty="0">
                  <a:solidFill>
                    <a:srgbClr val="F2FDF7"/>
                  </a:solidFill>
                </a:rPr>
                <a:t> LI </a:t>
              </a:r>
              <a:r>
                <a:rPr lang="en-US" sz="1600" dirty="0" err="1">
                  <a:solidFill>
                    <a:srgbClr val="F2FDF7"/>
                  </a:solidFill>
                </a:rPr>
                <a:t>nanti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>
              <a:off x="5472113" y="1016000"/>
              <a:ext cx="0" cy="252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24" name="Line 10"/>
            <p:cNvSpPr>
              <a:spLocks noChangeShapeType="1"/>
            </p:cNvSpPr>
            <p:nvPr/>
          </p:nvSpPr>
          <p:spPr bwMode="auto">
            <a:xfrm>
              <a:off x="5472113" y="3033713"/>
              <a:ext cx="0" cy="3238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auto">
            <a:xfrm>
              <a:off x="5472113" y="4508500"/>
              <a:ext cx="0" cy="252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>
              <a:off x="5472113" y="6237288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15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766" y="111980"/>
            <a:ext cx="7427089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2. Carta </a:t>
            </a:r>
            <a:r>
              <a:rPr lang="en-US" altLang="en-US" sz="3600" dirty="0" err="1" smtClean="0">
                <a:latin typeface="Times New Roman" pitchFamily="18" charset="0"/>
              </a:rPr>
              <a:t>Pengaliran</a:t>
            </a:r>
            <a:r>
              <a:rPr lang="en-US" altLang="en-US" sz="3600" dirty="0" smtClean="0">
                <a:latin typeface="Times New Roman" pitchFamily="18" charset="0"/>
              </a:rPr>
              <a:t> LI-</a:t>
            </a:r>
            <a:r>
              <a:rPr lang="en-US" altLang="en-US" sz="3600" dirty="0" err="1" smtClean="0">
                <a:latin typeface="Times New Roman" pitchFamily="18" charset="0"/>
              </a:rPr>
              <a:t>samb</a:t>
            </a:r>
            <a:r>
              <a:rPr lang="en-US" altLang="en-US" sz="3600" dirty="0" smtClean="0">
                <a:latin typeface="Times New Roman" pitchFamily="18" charset="0"/>
              </a:rPr>
              <a:t>…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439068" y="1304764"/>
            <a:ext cx="6049963" cy="5219999"/>
            <a:chOff x="2051050" y="1952625"/>
            <a:chExt cx="6049963" cy="4572000"/>
          </a:xfrm>
        </p:grpSpPr>
        <p:sp>
          <p:nvSpPr>
            <p:cNvPr id="21" name="AutoShape 6"/>
            <p:cNvSpPr>
              <a:spLocks noChangeArrowheads="1"/>
            </p:cNvSpPr>
            <p:nvPr/>
          </p:nvSpPr>
          <p:spPr bwMode="auto">
            <a:xfrm>
              <a:off x="2051050" y="2276475"/>
              <a:ext cx="6049963" cy="6477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dirty="0" err="1">
                  <a:solidFill>
                    <a:srgbClr val="F2FDF7"/>
                  </a:solidFill>
                </a:rPr>
                <a:t>Menerima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Surat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Pendaftaran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Tamat</a:t>
              </a:r>
              <a:r>
                <a:rPr lang="en-US" sz="1600" b="1" dirty="0">
                  <a:solidFill>
                    <a:srgbClr val="F2FDF7"/>
                  </a:solidFill>
                </a:rPr>
                <a:t> LI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dari</a:t>
              </a:r>
              <a:r>
                <a:rPr lang="en-US" sz="1600" dirty="0">
                  <a:solidFill>
                    <a:srgbClr val="F2FDF7"/>
                  </a:solidFill>
                </a:rPr>
                <a:t> PBU.</a:t>
              </a:r>
            </a:p>
            <a:p>
              <a:pPr algn="ctr"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( </a:t>
              </a:r>
              <a:r>
                <a:rPr lang="en-US" sz="1600" dirty="0" err="1">
                  <a:solidFill>
                    <a:srgbClr val="F2FDF7"/>
                  </a:solidFill>
                </a:rPr>
                <a:t>Sila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hubungi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pejabat</a:t>
              </a:r>
              <a:r>
                <a:rPr lang="en-US" sz="1600" dirty="0">
                  <a:solidFill>
                    <a:srgbClr val="F2FDF7"/>
                  </a:solidFill>
                </a:rPr>
                <a:t> PBU </a:t>
              </a:r>
              <a:r>
                <a:rPr lang="en-US" sz="1600" dirty="0" err="1">
                  <a:solidFill>
                    <a:srgbClr val="F2FDF7"/>
                  </a:solidFill>
                </a:rPr>
                <a:t>jika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surat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tidak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 smtClean="0">
                  <a:solidFill>
                    <a:srgbClr val="F2FDF7"/>
                  </a:solidFill>
                </a:rPr>
                <a:t>diterima</a:t>
              </a:r>
              <a:r>
                <a:rPr lang="en-US" sz="1600" dirty="0" smtClean="0">
                  <a:solidFill>
                    <a:srgbClr val="F2FDF7"/>
                  </a:solidFill>
                </a:rPr>
                <a:t> )</a:t>
              </a: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2339975" y="3321050"/>
              <a:ext cx="5292725" cy="248443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600" b="1" dirty="0" err="1">
                  <a:solidFill>
                    <a:srgbClr val="F2FDF7"/>
                  </a:solidFill>
                </a:rPr>
                <a:t>Lapor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diri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Tamat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LI </a:t>
              </a:r>
              <a:r>
                <a:rPr lang="en-US" sz="1600" b="1" dirty="0">
                  <a:solidFill>
                    <a:srgbClr val="F2FDF7"/>
                  </a:solidFill>
                </a:rPr>
                <a:t>: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b="1" dirty="0" err="1">
                  <a:solidFill>
                    <a:srgbClr val="F2FDF7"/>
                  </a:solidFill>
                </a:rPr>
                <a:t>Lapor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diri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pada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tarikh</a:t>
              </a:r>
              <a:r>
                <a:rPr lang="en-US" sz="1600" dirty="0">
                  <a:solidFill>
                    <a:srgbClr val="F2FDF7"/>
                  </a:solidFill>
                </a:rPr>
                <a:t> yang </a:t>
              </a:r>
              <a:r>
                <a:rPr lang="en-US" sz="1600" dirty="0" err="1">
                  <a:solidFill>
                    <a:srgbClr val="F2FDF7"/>
                  </a:solidFill>
                </a:rPr>
                <a:t>ditentukan</a:t>
              </a:r>
              <a:r>
                <a:rPr lang="en-US" sz="1600" dirty="0">
                  <a:solidFill>
                    <a:srgbClr val="F2FDF7"/>
                  </a:solidFill>
                </a:rPr>
                <a:t>. </a:t>
              </a:r>
              <a:endParaRPr lang="en-US" sz="1600" dirty="0" smtClean="0">
                <a:solidFill>
                  <a:srgbClr val="F2FDF7"/>
                </a:solidFill>
              </a:endParaRPr>
            </a:p>
            <a:p>
              <a:pPr>
                <a:buFontTx/>
                <a:buChar char="-"/>
                <a:defRPr/>
              </a:pPr>
              <a:r>
                <a:rPr lang="en-US" sz="1600" dirty="0" err="1" smtClean="0">
                  <a:solidFill>
                    <a:srgbClr val="F2FDF7"/>
                  </a:solidFill>
                </a:rPr>
                <a:t>Pendaftaran</a:t>
              </a:r>
              <a:r>
                <a:rPr lang="en-US" sz="1600" dirty="0" smtClean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tamat</a:t>
              </a:r>
              <a:r>
                <a:rPr lang="en-US" sz="1600" dirty="0">
                  <a:solidFill>
                    <a:srgbClr val="F2FDF7"/>
                  </a:solidFill>
                </a:rPr>
                <a:t> LI di </a:t>
              </a:r>
              <a:r>
                <a:rPr lang="en-US" sz="1600" dirty="0" err="1">
                  <a:solidFill>
                    <a:srgbClr val="F2FDF7"/>
                  </a:solidFill>
                </a:rPr>
                <a:t>jabatan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masing-masing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  <a:p>
              <a:pPr>
                <a:buFontTx/>
                <a:buChar char="-"/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Hantar</a:t>
              </a:r>
              <a:r>
                <a:rPr lang="en-US" sz="1600" dirty="0">
                  <a:solidFill>
                    <a:srgbClr val="F2FDF7"/>
                  </a:solidFill>
                </a:rPr>
                <a:t> :</a:t>
              </a: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err="1">
                  <a:solidFill>
                    <a:srgbClr val="F2FDF7"/>
                  </a:solidFill>
                </a:rPr>
                <a:t>i</a:t>
              </a:r>
              <a:r>
                <a:rPr lang="en-US" sz="1600" dirty="0">
                  <a:solidFill>
                    <a:srgbClr val="F2FDF7"/>
                  </a:solidFill>
                </a:rPr>
                <a:t>)   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Appendix 1.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ii)   Appendix 2.</a:t>
              </a:r>
              <a:endParaRPr lang="en-US" sz="1600" b="1" dirty="0">
                <a:solidFill>
                  <a:srgbClr val="F2FDF7"/>
                </a:solidFill>
              </a:endParaRP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smtClean="0">
                  <a:solidFill>
                    <a:srgbClr val="F2FDF7"/>
                  </a:solidFill>
                </a:rPr>
                <a:t>iii) 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Borang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Pengesahan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Tamat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Latihan</a:t>
              </a:r>
              <a:r>
                <a:rPr lang="en-US" sz="1600" b="1" dirty="0">
                  <a:solidFill>
                    <a:srgbClr val="F2FDF7"/>
                  </a:solidFill>
                </a:rPr>
                <a:t>.</a:t>
              </a: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smtClean="0">
                  <a:solidFill>
                    <a:srgbClr val="F2FDF7"/>
                  </a:solidFill>
                </a:rPr>
                <a:t>iv)  </a:t>
              </a:r>
              <a:r>
                <a:rPr lang="en-US" sz="1600" b="1" dirty="0" err="1">
                  <a:solidFill>
                    <a:srgbClr val="F2FDF7"/>
                  </a:solidFill>
                </a:rPr>
                <a:t>Buku</a:t>
              </a:r>
              <a:r>
                <a:rPr lang="en-US" sz="1600" b="1" dirty="0">
                  <a:solidFill>
                    <a:srgbClr val="F2FDF7"/>
                  </a:solidFill>
                </a:rPr>
                <a:t> Laporan </a:t>
              </a:r>
              <a:r>
                <a:rPr lang="en-US" sz="1600" b="1" dirty="0" err="1">
                  <a:solidFill>
                    <a:srgbClr val="F2FDF7"/>
                  </a:solidFill>
                </a:rPr>
                <a:t>Harian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LI/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Jurnal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Refleksi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.</a:t>
              </a:r>
              <a:endParaRPr lang="en-US" sz="1600" b="1" dirty="0">
                <a:solidFill>
                  <a:srgbClr val="F2FDF7"/>
                </a:solidFill>
              </a:endParaRP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v</a:t>
              </a:r>
              <a:r>
                <a:rPr lang="en-US" sz="1600" dirty="0" smtClean="0">
                  <a:solidFill>
                    <a:srgbClr val="F2FDF7"/>
                  </a:solidFill>
                </a:rPr>
                <a:t>) 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Laporan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>
                  <a:solidFill>
                    <a:srgbClr val="F2FDF7"/>
                  </a:solidFill>
                </a:rPr>
                <a:t>LI</a:t>
              </a:r>
              <a:r>
                <a:rPr lang="en-US" sz="1600" dirty="0">
                  <a:solidFill>
                    <a:srgbClr val="F2FDF7"/>
                  </a:solidFill>
                </a:rPr>
                <a:t> yang </a:t>
              </a:r>
              <a:r>
                <a:rPr lang="en-US" sz="1600" b="1" dirty="0">
                  <a:solidFill>
                    <a:srgbClr val="F2FDF7"/>
                  </a:solidFill>
                </a:rPr>
                <a:t>100%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siap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 (TANPA</a:t>
              </a:r>
              <a:r>
                <a:rPr lang="en-US" sz="1600" dirty="0" smtClean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F2FDF7"/>
                  </a:solidFill>
                </a:rPr>
                <a:t>dijilid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).</a:t>
              </a:r>
              <a:endParaRPr lang="en-US" sz="1600" dirty="0">
                <a:solidFill>
                  <a:srgbClr val="F2FDF7"/>
                </a:solidFill>
              </a:endParaRPr>
            </a:p>
            <a:p>
              <a:pPr>
                <a:defRPr/>
              </a:pPr>
              <a:r>
                <a:rPr lang="en-US" sz="1600" dirty="0">
                  <a:solidFill>
                    <a:srgbClr val="F2FDF7"/>
                  </a:solidFill>
                </a:rPr>
                <a:t>  </a:t>
              </a:r>
              <a:r>
                <a:rPr lang="en-US" sz="1600" dirty="0" smtClean="0">
                  <a:solidFill>
                    <a:srgbClr val="F2FDF7"/>
                  </a:solidFill>
                </a:rPr>
                <a:t>vi) </a:t>
              </a:r>
              <a:r>
                <a:rPr lang="en-US" sz="1600" b="1" dirty="0" smtClean="0">
                  <a:solidFill>
                    <a:srgbClr val="F2FDF7"/>
                  </a:solidFill>
                </a:rPr>
                <a:t>Slip </a:t>
              </a:r>
              <a:r>
                <a:rPr lang="en-US" sz="1600" b="1" dirty="0" err="1">
                  <a:solidFill>
                    <a:srgbClr val="F2FDF7"/>
                  </a:solidFill>
                </a:rPr>
                <a:t>Pendaftaran</a:t>
              </a:r>
              <a:r>
                <a:rPr lang="en-US" sz="1600" b="1" dirty="0">
                  <a:solidFill>
                    <a:srgbClr val="F2FDF7"/>
                  </a:solidFill>
                </a:rPr>
                <a:t> </a:t>
              </a:r>
              <a:r>
                <a:rPr lang="en-US" sz="1600" b="1" dirty="0" err="1">
                  <a:solidFill>
                    <a:srgbClr val="F2FDF7"/>
                  </a:solidFill>
                </a:rPr>
                <a:t>Tamat</a:t>
              </a:r>
              <a:r>
                <a:rPr lang="en-US" sz="1600" b="1" dirty="0">
                  <a:solidFill>
                    <a:srgbClr val="F2FDF7"/>
                  </a:solidFill>
                </a:rPr>
                <a:t> LI</a:t>
              </a:r>
              <a:r>
                <a:rPr lang="en-US" sz="1600" dirty="0">
                  <a:solidFill>
                    <a:srgbClr val="F2FDF7"/>
                  </a:solidFill>
                </a:rPr>
                <a:t> yang </a:t>
              </a:r>
              <a:r>
                <a:rPr lang="en-US" sz="1600" dirty="0" err="1">
                  <a:solidFill>
                    <a:srgbClr val="F2FDF7"/>
                  </a:solidFill>
                </a:rPr>
                <a:t>siap</a:t>
              </a:r>
              <a:r>
                <a:rPr lang="en-US" sz="1600" dirty="0">
                  <a:solidFill>
                    <a:srgbClr val="F2FDF7"/>
                  </a:solidFill>
                </a:rPr>
                <a:t> </a:t>
              </a:r>
              <a:r>
                <a:rPr lang="en-US" sz="1600" dirty="0" err="1">
                  <a:solidFill>
                    <a:srgbClr val="F2FDF7"/>
                  </a:solidFill>
                </a:rPr>
                <a:t>diisi</a:t>
              </a:r>
              <a:r>
                <a:rPr lang="en-US" sz="1600" dirty="0">
                  <a:solidFill>
                    <a:srgbClr val="F2FDF7"/>
                  </a:solidFill>
                </a:rPr>
                <a:t>.</a:t>
              </a:r>
            </a:p>
            <a:p>
              <a:pPr>
                <a:buFontTx/>
                <a:buChar char="-"/>
                <a:defRPr/>
              </a:pPr>
              <a:endParaRPr lang="en-US" sz="1600" dirty="0">
                <a:solidFill>
                  <a:srgbClr val="F2FDF7"/>
                </a:solidFill>
              </a:endParaRPr>
            </a:p>
          </p:txBody>
        </p:sp>
        <p:sp>
          <p:nvSpPr>
            <p:cNvPr id="23" name="AutoShape 9"/>
            <p:cNvSpPr>
              <a:spLocks noChangeArrowheads="1"/>
            </p:cNvSpPr>
            <p:nvPr/>
          </p:nvSpPr>
          <p:spPr bwMode="auto">
            <a:xfrm>
              <a:off x="3959225" y="6057900"/>
              <a:ext cx="1871663" cy="466725"/>
            </a:xfrm>
            <a:prstGeom prst="flowChartTermina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>
                  <a:solidFill>
                    <a:srgbClr val="F2FDF7"/>
                  </a:solidFill>
                </a:rPr>
                <a:t>Tamat</a:t>
              </a:r>
            </a:p>
          </p:txBody>
        </p:sp>
        <p:sp>
          <p:nvSpPr>
            <p:cNvPr id="24" name="Line 10"/>
            <p:cNvSpPr>
              <a:spLocks noChangeShapeType="1"/>
            </p:cNvSpPr>
            <p:nvPr/>
          </p:nvSpPr>
          <p:spPr bwMode="auto">
            <a:xfrm>
              <a:off x="4932363" y="1952625"/>
              <a:ext cx="0" cy="3238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auto">
            <a:xfrm>
              <a:off x="4932363" y="2924175"/>
              <a:ext cx="0" cy="396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>
              <a:off x="4932363" y="5805488"/>
              <a:ext cx="0" cy="252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2FDF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427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690748"/>
            <a:ext cx="4953000" cy="5787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3600" dirty="0" smtClean="0">
                <a:latin typeface="Times New Roman" pitchFamily="18" charset="0"/>
              </a:rPr>
              <a:t>ETIKA PELAJAR</a:t>
            </a:r>
            <a:endParaRPr lang="en-US" altLang="en-US" sz="3600" dirty="0"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endParaRPr lang="en-US" altLang="en-US" sz="3600" u="sng" dirty="0" smtClean="0">
              <a:solidFill>
                <a:schemeClr val="folHlink"/>
              </a:solidFill>
            </a:endParaRPr>
          </a:p>
        </p:txBody>
      </p:sp>
      <p:sp>
        <p:nvSpPr>
          <p:cNvPr id="19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1858963"/>
            <a:ext cx="8880475" cy="431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MIND SET :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- 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mendedahkan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alam</a:t>
            </a:r>
            <a:r>
              <a:rPr lang="en-US" altLang="en-US" sz="2800" dirty="0" smtClean="0">
                <a:solidFill>
                  <a:srgbClr val="FF0000"/>
                </a:solidFill>
              </a:rPr>
              <a:t> 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pekerjaan</a:t>
            </a:r>
            <a:r>
              <a:rPr lang="en-US" altLang="en-US" sz="2800" dirty="0" smtClean="0">
                <a:solidFill>
                  <a:srgbClr val="FF0000"/>
                </a:solidFill>
              </a:rPr>
              <a:t> yang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>
                <a:solidFill>
                  <a:srgbClr val="FF0000"/>
                </a:solidFill>
              </a:rPr>
              <a:t>      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sebenar</a:t>
            </a:r>
            <a:r>
              <a:rPr lang="en-US" altLang="en-US" sz="28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- 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menanam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Semangat</a:t>
            </a:r>
            <a:r>
              <a:rPr lang="en-US" altLang="en-US" sz="2800" dirty="0" smtClean="0">
                <a:solidFill>
                  <a:srgbClr val="FF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Kerjasama</a:t>
            </a:r>
            <a:r>
              <a:rPr lang="en-US" altLang="en-US" sz="2800" dirty="0" smtClean="0">
                <a:solidFill>
                  <a:srgbClr val="FF0000"/>
                </a:solidFill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>
                <a:solidFill>
                  <a:srgbClr val="FF0000"/>
                </a:solidFill>
              </a:rPr>
              <a:t>      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Berpasukan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Perhubungan</a:t>
            </a:r>
            <a:r>
              <a:rPr lang="en-US" altLang="en-US" sz="2800" dirty="0" smtClean="0">
                <a:solidFill>
                  <a:srgbClr val="FF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baik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sesama</a:t>
            </a:r>
            <a:r>
              <a:rPr lang="en-US" altLang="en-US" sz="28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       </a:t>
            </a:r>
            <a:r>
              <a:rPr lang="en-US" altLang="en-US" sz="2800" dirty="0" err="1" smtClean="0"/>
              <a:t>pekerja</a:t>
            </a:r>
            <a:endParaRPr lang="en-US" altLang="en-US" sz="2800" dirty="0" smtClean="0"/>
          </a:p>
          <a:p>
            <a:pPr eaLnBrk="1" hangingPunct="1">
              <a:buFontTx/>
              <a:buNone/>
            </a:pPr>
            <a:r>
              <a:rPr lang="en-US" altLang="en-US" sz="2800" b="1" dirty="0" smtClean="0"/>
              <a:t>	- 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menanam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sifat</a:t>
            </a:r>
            <a:r>
              <a:rPr lang="en-US" altLang="en-US" sz="2800" dirty="0" smtClean="0">
                <a:solidFill>
                  <a:srgbClr val="FF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Amanah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rasa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      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tanggungjawab</a:t>
            </a:r>
            <a:r>
              <a:rPr lang="en-US" altLang="en-US" sz="28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- 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membina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Keyakinan</a:t>
            </a:r>
            <a:r>
              <a:rPr lang="en-US" altLang="en-US" sz="2800" dirty="0" smtClean="0">
                <a:solidFill>
                  <a:srgbClr val="FF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</a:rPr>
              <a:t>Diri</a:t>
            </a:r>
            <a:r>
              <a:rPr lang="en-US" alt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761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73f44dd6cbdd1d5f6de8b882e1af6f96f346c41"/>
</p:tagLst>
</file>

<file path=ppt/theme/theme1.xml><?xml version="1.0" encoding="utf-8"?>
<a:theme xmlns:a="http://schemas.openxmlformats.org/drawingml/2006/main" name="Default Design">
  <a:themeElements>
    <a:clrScheme name="">
      <a:dk1>
        <a:srgbClr val="4C4C4C"/>
      </a:dk1>
      <a:lt1>
        <a:srgbClr val="CCCCCC"/>
      </a:lt1>
      <a:dk2>
        <a:srgbClr val="FF0080"/>
      </a:dk2>
      <a:lt2>
        <a:srgbClr val="666666"/>
      </a:lt2>
      <a:accent1>
        <a:srgbClr val="333333"/>
      </a:accent1>
      <a:accent2>
        <a:srgbClr val="66CCFF"/>
      </a:accent2>
      <a:accent3>
        <a:srgbClr val="E2E2E2"/>
      </a:accent3>
      <a:accent4>
        <a:srgbClr val="404040"/>
      </a:accent4>
      <a:accent5>
        <a:srgbClr val="ADADAD"/>
      </a:accent5>
      <a:accent6>
        <a:srgbClr val="5CB9E7"/>
      </a:accent6>
      <a:hlink>
        <a:srgbClr val="FF0080"/>
      </a:hlink>
      <a:folHlink>
        <a:srgbClr val="66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6125</TotalTime>
  <Words>892</Words>
  <Application>Microsoft Office PowerPoint</Application>
  <PresentationFormat>On-screen Show (4:3)</PresentationFormat>
  <Paragraphs>204</Paragraphs>
  <Slides>25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Eras Ultra ITC</vt:lpstr>
      <vt:lpstr>JasmineUPC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Perkara yang menjadi kesalahan:</vt:lpstr>
      <vt:lpstr>Perkara yang menjadi kesalahan:</vt:lpstr>
      <vt:lpstr>Pelajar akan GAGAL LI jika:</vt:lpstr>
      <vt:lpstr>Gred Latihan Industri :</vt:lpstr>
      <vt:lpstr>Format Penilaian :</vt:lpstr>
      <vt:lpstr>PowerPoint Presentation</vt:lpstr>
      <vt:lpstr>PowerPoint Presentation</vt:lpstr>
      <vt:lpstr>SPMP:</vt:lpstr>
      <vt:lpstr>PowerPoint Presentation</vt:lpstr>
      <vt:lpstr>SELAMAT MENJALANI LATIHAN INDUSTRI DENGAN JAYANYA! SEMOGA BERJAYA..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background design</dc:title>
  <dc:creator>Presentation Magazine</dc:creator>
  <cp:lastModifiedBy>User</cp:lastModifiedBy>
  <cp:revision>216</cp:revision>
  <dcterms:modified xsi:type="dcterms:W3CDTF">2021-09-23T06:11:39Z</dcterms:modified>
</cp:coreProperties>
</file>